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0" r:id="rId3"/>
    <p:sldId id="257" r:id="rId4"/>
    <p:sldId id="259" r:id="rId5"/>
    <p:sldId id="260" r:id="rId6"/>
    <p:sldId id="261" r:id="rId7"/>
    <p:sldId id="262" r:id="rId8"/>
    <p:sldId id="264" r:id="rId9"/>
    <p:sldId id="278" r:id="rId10"/>
    <p:sldId id="304" r:id="rId11"/>
    <p:sldId id="285" r:id="rId12"/>
    <p:sldId id="286" r:id="rId13"/>
    <p:sldId id="288" r:id="rId14"/>
    <p:sldId id="290" r:id="rId15"/>
    <p:sldId id="292" r:id="rId16"/>
    <p:sldId id="293" r:id="rId17"/>
    <p:sldId id="295" r:id="rId18"/>
    <p:sldId id="299" r:id="rId19"/>
    <p:sldId id="305" r:id="rId20"/>
    <p:sldId id="30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557" autoAdjust="0"/>
  </p:normalViewPr>
  <p:slideViewPr>
    <p:cSldViewPr snapToGrid="0">
      <p:cViewPr varScale="1">
        <p:scale>
          <a:sx n="72" d="100"/>
          <a:sy n="72" d="100"/>
        </p:scale>
        <p:origin x="4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4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0083A-F3E2-5BBD-0BB5-6CBF948D87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58E4D75-8756-8A19-E33E-B514AA950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AFB7EE-4FE9-4E86-C25B-8D9EA9918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  <a:t>5/11/2026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AD1EC2-C544-8CEF-EE1C-8B8AD4E5D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824435-D18C-5D02-DBBA-B0D8F31BD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99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0EE2F4-7833-70EE-2864-B82F108D1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898391-AF82-9706-EACB-CF5A47D13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100482-6DE7-FBDE-A716-4583A702A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  <a:t>5/11/2026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02EA81-D96B-5DD8-DD0C-381CD8551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B52508-B0A7-9B17-E10D-CCFC22E6A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83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A730C21-9833-1520-92E6-1AF15D02C0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4D287EA-8A0B-9C5D-CB80-BF2A1AF5D7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D01ECD-03F0-C375-4901-5BB7628CF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  <a:t>5/11/2026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F0FB77-95FB-9D6D-0580-F759F3FA2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F94FA1-F523-B902-65AD-C2742D871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89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A8D8E3-9464-17B0-FEEB-FEF3E6E45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ED1634-3A80-C8DD-7D01-043EDFDCC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8B9A11-34EC-1E95-F196-B13E4EB56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  <a:t>5/11/2026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E224DA-EAC6-8A60-AEA1-0E36F3A6E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A351-EAEC-3380-EEA2-C7E8C1618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10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657DD5-55DC-7443-098D-436FCFC1A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B08969-A865-7D9B-E46F-0D85A744F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98FA73-6175-1552-5DD8-100FB4E0B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  <a:t>5/11/2026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C12ACB-BE65-54C5-6A30-95D8530C3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E23AC7-21A9-DD90-C731-C12A3A84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7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FF2FF2-3533-3D51-2766-D13C086B7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1166F7-0D5E-720B-5A66-6BCC6BE0F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B424881-C56F-D125-BAB4-1BF3099008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713C80-E9B4-3887-CBCE-25539107E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  <a:t>5/11/2026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15EFE5-3501-D589-FFB6-94AAB6CFB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EE9E58-1E48-2DD9-1A15-866884AD5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89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216C50-3507-0C7F-6543-B183D7BA9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8B0E73-BD48-4F1F-1866-F57BB86AE1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4CF05C-301E-483C-136D-235BFBC800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713CE1F-B5AF-CE70-2EB4-C8EE1130EB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14C3D03-51DA-5C95-F4BF-4278AF57E2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EB07FC-0007-B9C6-86AE-FC28A841F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  <a:t>5/11/2026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42C8086-3CB5-EB86-C10C-5F898A366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3666519-2702-E1E9-AA38-52F70A83C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71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D28C9C-4E8E-D04B-DAC2-76DD83D32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127CD97-F42C-98F8-0CA0-ED217A9BB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  <a:t>5/11/2026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D1D3CF1-F0CE-9CAA-B0CE-0F6D42E6C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383D4A8-7BC4-3811-4DC9-62326CC94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08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B7FF827-5912-86D8-2F42-E4C729132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  <a:t>5/11/2026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CF6640A-C225-3E9C-B6CF-2D69CD1A7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ED9822-AB35-07D1-7362-F54DF544D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72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B45A1B-66BF-581E-F607-8F48440CE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D445EE-2DFE-C9AF-21AA-0E6FD7C83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3E99B97-637D-0EFC-2D56-99C28BE062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1CBCDC-F5C2-7581-5AF2-5062AD5FE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  <a:t>5/11/2026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66027F0-EE39-D575-BBC8-3F2EEB04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A14EB02-30AC-BF8E-763A-9C763A28B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53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2B4C56-3AED-8F14-911B-FA75016FE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9D0FC51-5410-804C-0799-7CD604EF70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105A3D9-8BD3-0ABC-0C1D-969FA543F9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48D105-30D3-A9F6-7341-9DAB32369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  <a:t>5/11/2026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25C58F4-BDB2-4A41-4755-0C9E9EAED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8E04377-4501-A22C-50F5-12871247B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86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A9338-59E6-5EDF-D0E5-B0C8BC09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78653E-7FED-AF7C-5DCE-1B06F74A2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A25472-D49E-C1FD-0EB8-37093CA114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01520-4B6A-4C49-A183-F6B9BF128337}" type="datetimeFigureOut">
              <a:rPr lang="en-US" smtClean="0"/>
              <a:t>5/11/2026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6771F5-FD4D-38D9-062F-F969394EFF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569ECD-1DB9-F2A6-2F06-2C84543EBE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28B74-AEB1-4314-BE69-094A43C426C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07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4.jpe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4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gif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5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6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microsoft.com/office/2007/relationships/hdphoto" Target="../media/hdphoto17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8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9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microsoft.com/office/2007/relationships/hdphoto" Target="../media/hdphoto7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9.wdp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55904252-E9BE-7BDA-78F2-17DBE8DD3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Статус кандидата у члени ЄС: що це дає">
            <a:extLst>
              <a:ext uri="{FF2B5EF4-FFF2-40B4-BE49-F238E27FC236}">
                <a16:creationId xmlns:a16="http://schemas.microsoft.com/office/drawing/2014/main" id="{7F5A2196-A3D0-455F-13A4-C6B4F62AFD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038" name="Picture 14" descr="Процес вступу до ЄС крок за кроком">
            <a:extLst>
              <a:ext uri="{FF2B5EF4-FFF2-40B4-BE49-F238E27FC236}">
                <a16:creationId xmlns:a16="http://schemas.microsoft.com/office/drawing/2014/main" id="{57FC84AD-DD54-C079-1019-34EFE848A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712" y="2783278"/>
            <a:ext cx="2211698" cy="2035985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B3AEEB04-74B4-5F00-E9AF-D0BE09A34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317359" y="71220"/>
            <a:ext cx="5789527" cy="501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28225C5C-B359-F5FD-B7ED-61DA9DB4A2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444867" y="-505398"/>
            <a:ext cx="9144000" cy="2387600"/>
          </a:xfrm>
        </p:spPr>
        <p:txBody>
          <a:bodyPr>
            <a:normAutofit/>
          </a:bodyPr>
          <a:lstStyle/>
          <a:p>
            <a:r>
              <a:rPr lang="uk-UA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Єдиний урок у 4-А класі</a:t>
            </a:r>
            <a:br>
              <a:rPr lang="uk-UA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uk-UA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до Дня Європи</a:t>
            </a:r>
            <a:br>
              <a:rPr lang="uk-UA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uk-UA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«Європа – наш спільний дім»</a:t>
            </a:r>
            <a:endParaRPr lang="en-US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14" descr="Процес вступу до ЄС крок за кроком">
            <a:extLst>
              <a:ext uri="{FF2B5EF4-FFF2-40B4-BE49-F238E27FC236}">
                <a16:creationId xmlns:a16="http://schemas.microsoft.com/office/drawing/2014/main" id="{C5A98E8B-5D7F-041E-AE0B-5E4B639F5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035" y="2229737"/>
            <a:ext cx="3155454" cy="251192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дівчинка у вінку і вишиванці тримає в руках прапор європейського союзу - красива реалістична картинка">
            <a:extLst>
              <a:ext uri="{FF2B5EF4-FFF2-40B4-BE49-F238E27FC236}">
                <a16:creationId xmlns:a16="http://schemas.microsoft.com/office/drawing/2014/main" id="{6ADFE7ED-DA3A-8C0E-FB37-F71CE74B6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37" b="99609" l="2930" r="93262">
                        <a14:foregroundMark x1="89063" y1="34668" x2="69141" y2="8594"/>
                        <a14:foregroundMark x1="69141" y1="8594" x2="46973" y2="3906"/>
                        <a14:foregroundMark x1="46973" y1="3906" x2="21191" y2="19629"/>
                        <a14:foregroundMark x1="21191" y1="19629" x2="9668" y2="52832"/>
                        <a14:foregroundMark x1="9668" y1="52832" x2="13184" y2="82227"/>
                        <a14:foregroundMark x1="13184" y1="82227" x2="23730" y2="96387"/>
                        <a14:foregroundMark x1="23730" y1="96387" x2="90039" y2="91797"/>
                        <a14:foregroundMark x1="90039" y1="91797" x2="78223" y2="19824"/>
                        <a14:foregroundMark x1="58496" y1="4297" x2="28418" y2="6934"/>
                        <a14:foregroundMark x1="28418" y1="6934" x2="12305" y2="25684"/>
                        <a14:foregroundMark x1="12305" y1="25684" x2="26953" y2="88574"/>
                        <a14:foregroundMark x1="26953" y1="88574" x2="50391" y2="89648"/>
                        <a14:foregroundMark x1="78223" y1="67090" x2="84473" y2="88574"/>
                        <a14:foregroundMark x1="84473" y1="88574" x2="84473" y2="88574"/>
                        <a14:foregroundMark x1="89453" y1="98047" x2="19043" y2="95703"/>
                        <a14:foregroundMark x1="19043" y1="95703" x2="12793" y2="87988"/>
                        <a14:foregroundMark x1="91504" y1="88184" x2="93457" y2="97656"/>
                        <a14:foregroundMark x1="29102" y1="36328" x2="28906" y2="63867"/>
                        <a14:foregroundMark x1="48828" y1="63672" x2="58105" y2="76953"/>
                        <a14:foregroundMark x1="58105" y1="76953" x2="58105" y2="76953"/>
                        <a14:foregroundMark x1="59473" y1="69531" x2="59863" y2="78711"/>
                        <a14:foregroundMark x1="38770" y1="37695" x2="12793" y2="72070"/>
                        <a14:foregroundMark x1="18066" y1="36523" x2="48047" y2="64453"/>
                        <a14:foregroundMark x1="48047" y1="64453" x2="48633" y2="64648"/>
                        <a14:foregroundMark x1="12402" y1="76563" x2="2930" y2="99707"/>
                        <a14:foregroundMark x1="2930" y1="99707" x2="2930" y2="99707"/>
                        <a14:foregroundMark x1="48828" y1="63086" x2="41016" y2="84570"/>
                        <a14:foregroundMark x1="63477" y1="52344" x2="57910" y2="66309"/>
                        <a14:foregroundMark x1="57910" y1="66309" x2="57910" y2="66309"/>
                        <a14:foregroundMark x1="86621" y1="31445" x2="87402" y2="11914"/>
                        <a14:foregroundMark x1="87402" y1="11914" x2="79590" y2="5469"/>
                        <a14:foregroundMark x1="79590" y1="5469" x2="41699" y2="1367"/>
                        <a14:foregroundMark x1="41699" y1="1367" x2="28613" y2="2637"/>
                        <a14:foregroundMark x1="28613" y1="2637" x2="13770" y2="9180"/>
                        <a14:foregroundMark x1="13770" y1="9180" x2="10742" y2="19824"/>
                        <a14:foregroundMark x1="10742" y1="19824" x2="14844" y2="28418"/>
                        <a14:foregroundMark x1="14844" y1="28418" x2="20410" y2="32031"/>
                        <a14:foregroundMark x1="6738" y1="83398" x2="6934" y2="84961"/>
                        <a14:foregroundMark x1="8203" y1="80176" x2="7129" y2="839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367" y="554401"/>
            <a:ext cx="6728764" cy="6232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93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55904252-E9BE-7BDA-78F2-17DBE8DD3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30C68E-ABFC-F7A3-668B-26076CBB2A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en-US" dirty="0"/>
          </a:p>
        </p:txBody>
      </p:sp>
      <p:pic>
        <p:nvPicPr>
          <p:cNvPr id="4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04E647A6-12DA-C63E-8343-00152ADBBB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5814392" y="246753"/>
            <a:ext cx="6090240" cy="604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B7E612-48A3-BD4A-D91F-E9E0BFF58DCB}"/>
              </a:ext>
            </a:extLst>
          </p:cNvPr>
          <p:cNvSpPr txBox="1"/>
          <p:nvPr/>
        </p:nvSpPr>
        <p:spPr>
          <a:xfrm>
            <a:off x="6362411" y="1472442"/>
            <a:ext cx="531593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ЦІКАВІ ФАКТИ ПРО КРАЇНИ ЄВРОПИ</a:t>
            </a:r>
            <a:b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.</a:t>
            </a:r>
            <a:endParaRPr lang="en-US" sz="36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4" name="Picture 2" descr="діти-українці тримають в руках прапор європейського союзу і україни - красива реалістична картинка">
            <a:extLst>
              <a:ext uri="{FF2B5EF4-FFF2-40B4-BE49-F238E27FC236}">
                <a16:creationId xmlns:a16="http://schemas.microsoft.com/office/drawing/2014/main" id="{655E4771-922B-1890-487E-4B909A255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23" b="93555" l="8301" r="93555">
                        <a14:foregroundMark x1="8398" y1="23730" x2="10547" y2="35938"/>
                        <a14:foregroundMark x1="10547" y1="35938" x2="13379" y2="40137"/>
                        <a14:foregroundMark x1="14258" y1="47168" x2="8887" y2="52441"/>
                        <a14:foregroundMark x1="8887" y1="52441" x2="11523" y2="55664"/>
                        <a14:foregroundMark x1="22168" y1="13379" x2="22168" y2="27148"/>
                        <a14:foregroundMark x1="28125" y1="20605" x2="28516" y2="31738"/>
                        <a14:foregroundMark x1="32910" y1="18457" x2="25781" y2="26465"/>
                        <a14:foregroundMark x1="25781" y1="26465" x2="20605" y2="29102"/>
                        <a14:foregroundMark x1="28418" y1="31348" x2="21777" y2="37793"/>
                        <a14:foregroundMark x1="21777" y1="37793" x2="15234" y2="40625"/>
                        <a14:foregroundMark x1="61230" y1="3223" x2="64551" y2="8691"/>
                        <a14:foregroundMark x1="93555" y1="9570" x2="91309" y2="14844"/>
                        <a14:foregroundMark x1="59082" y1="82813" x2="55176" y2="91797"/>
                        <a14:foregroundMark x1="55176" y1="91797" x2="37793" y2="93555"/>
                        <a14:foregroundMark x1="37793" y1="93555" x2="20508" y2="80762"/>
                        <a14:foregroundMark x1="20508" y1="80762" x2="14746" y2="73242"/>
                        <a14:foregroundMark x1="14746" y1="73242" x2="13086" y2="770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177" y="0"/>
            <a:ext cx="7421526" cy="742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10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CE5DC206-0493-7678-D55C-3DC0CF6D5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36CEEBFE-6B9B-7756-86E2-897E66E4C0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651810" y="785006"/>
            <a:ext cx="6099865" cy="511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63079" y="1439806"/>
            <a:ext cx="50773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У </a:t>
            </a:r>
            <a:r>
              <a:rPr lang="uk-UA" sz="3200" b="1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Фінляндії</a:t>
            </a:r>
            <a:r>
              <a:rPr lang="uk-UA" sz="32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найчистіша в світі вода  - водопровідну воду можна пити прямо з-під крана в будь-якому регіоні країни.</a:t>
            </a:r>
          </a:p>
        </p:txBody>
      </p:sp>
      <p:pic>
        <p:nvPicPr>
          <p:cNvPr id="6" name="Picture 2" descr="ÐÐ¾ÑÐ¾Ð¶ÐµÐµ Ð¸Ð·Ð¾Ð±ÑÐ°Ð¶ÐµÐ½Ð¸Ðµ">
            <a:extLst>
              <a:ext uri="{FF2B5EF4-FFF2-40B4-BE49-F238E27FC236}">
                <a16:creationId xmlns:a16="http://schemas.microsoft.com/office/drawing/2014/main" id="{C95DEBD2-88DE-DA22-D4F3-1EF24F5D1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100" y="4552581"/>
            <a:ext cx="1541873" cy="8656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Дівчинка і хлопчик з прапором Фінляндії п'ють зі склянки чисту воду">
            <a:extLst>
              <a:ext uri="{FF2B5EF4-FFF2-40B4-BE49-F238E27FC236}">
                <a16:creationId xmlns:a16="http://schemas.microsoft.com/office/drawing/2014/main" id="{0745F77F-933E-454C-D28F-5146957AC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301" b="97754" l="4980" r="94141">
                        <a14:foregroundMark x1="14941" y1="29688" x2="7227" y2="51074"/>
                        <a14:foregroundMark x1="7227" y1="51074" x2="7324" y2="51270"/>
                        <a14:foregroundMark x1="29199" y1="36719" x2="23535" y2="44238"/>
                        <a14:foregroundMark x1="32227" y1="70898" x2="30859" y2="82910"/>
                        <a14:foregroundMark x1="14355" y1="74219" x2="18164" y2="89648"/>
                        <a14:foregroundMark x1="18164" y1="89648" x2="21289" y2="90723"/>
                        <a14:foregroundMark x1="65332" y1="73145" x2="70117" y2="91895"/>
                        <a14:foregroundMark x1="70117" y1="91895" x2="70117" y2="91895"/>
                        <a14:foregroundMark x1="86914" y1="31055" x2="75391" y2="49023"/>
                        <a14:foregroundMark x1="75391" y1="49023" x2="75391" y2="49023"/>
                        <a14:foregroundMark x1="58594" y1="12891" x2="52441" y2="15723"/>
                        <a14:foregroundMark x1="64746" y1="10645" x2="48047" y2="18457"/>
                        <a14:foregroundMark x1="48047" y1="18457" x2="63867" y2="17969"/>
                        <a14:foregroundMark x1="65332" y1="7324" x2="45215" y2="7422"/>
                        <a14:foregroundMark x1="45215" y1="7422" x2="46484" y2="24902"/>
                        <a14:foregroundMark x1="46484" y1="24902" x2="67578" y2="24219"/>
                        <a14:foregroundMark x1="67578" y1="24219" x2="69932" y2="15758"/>
                        <a14:foregroundMark x1="71191" y1="9675" x2="71191" y2="8398"/>
                        <a14:foregroundMark x1="86914" y1="29395" x2="64941" y2="36035"/>
                        <a14:foregroundMark x1="64941" y1="36035" x2="64746" y2="37500"/>
                        <a14:foregroundMark x1="89355" y1="79297" x2="87402" y2="96680"/>
                        <a14:foregroundMark x1="59961" y1="73926" x2="60547" y2="86230"/>
                        <a14:foregroundMark x1="87988" y1="72559" x2="86914" y2="82617"/>
                        <a14:foregroundMark x1="85156" y1="70605" x2="73145" y2="91602"/>
                        <a14:foregroundMark x1="89941" y1="71680" x2="94141" y2="79297"/>
                        <a14:foregroundMark x1="59668" y1="70605" x2="59180" y2="87891"/>
                        <a14:foregroundMark x1="59180" y1="87891" x2="62500" y2="89941"/>
                        <a14:foregroundMark x1="72363" y1="61621" x2="74512" y2="73633"/>
                        <a14:foregroundMark x1="37012" y1="62988" x2="17773" y2="71289"/>
                        <a14:foregroundMark x1="17773" y1="71289" x2="28320" y2="58496"/>
                        <a14:foregroundMark x1="42090" y1="65527" x2="27246" y2="89941"/>
                        <a14:foregroundMark x1="27246" y1="89941" x2="18262" y2="96387"/>
                        <a14:foregroundMark x1="19141" y1="65234" x2="8203" y2="73438"/>
                        <a14:foregroundMark x1="8203" y1="73438" x2="8203" y2="73438"/>
                        <a14:foregroundMark x1="12695" y1="62793" x2="5078" y2="79590"/>
                        <a14:foregroundMark x1="5078" y1="79590" x2="5078" y2="79590"/>
                        <a14:foregroundMark x1="32520" y1="94922" x2="25781" y2="81836"/>
                        <a14:foregroundMark x1="69531" y1="94141" x2="66113" y2="97754"/>
                        <a14:foregroundMark x1="23340" y1="33887" x2="26074" y2="44531"/>
                        <a14:foregroundMark x1="36426" y1="36426" x2="36133" y2="43457"/>
                        <a14:foregroundMark x1="67578" y1="45703" x2="63086" y2="50391"/>
                        <a14:foregroundMark x1="83008" y1="49609" x2="83008" y2="49609"/>
                        <a14:backgroundMark x1="70313" y1="9766" x2="70605" y2="12598"/>
                        <a14:backgroundMark x1="69824" y1="11230" x2="71777" y2="148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04" y="691117"/>
            <a:ext cx="6166884" cy="616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47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1B56CF0A-AC56-DF4B-D184-DD9BA0C82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39E7E711-C978-B899-021F-11F739E447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619912" y="1011824"/>
            <a:ext cx="6099865" cy="511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D5B57A8-1E5C-933F-A75E-D2C23A1DB766}"/>
              </a:ext>
            </a:extLst>
          </p:cNvPr>
          <p:cNvSpPr/>
          <p:nvPr/>
        </p:nvSpPr>
        <p:spPr>
          <a:xfrm>
            <a:off x="1029561" y="1578106"/>
            <a:ext cx="50773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На вулицях міст Фінляндії, особливо це стосується північних районів країни, можна побачити зайців і навіть іноді оленів.</a:t>
            </a:r>
          </a:p>
        </p:txBody>
      </p:sp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286" y="4625094"/>
            <a:ext cx="1541873" cy="8656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Realistic picture of hares and deer on the streets of Finnish cities">
            <a:extLst>
              <a:ext uri="{FF2B5EF4-FFF2-40B4-BE49-F238E27FC236}">
                <a16:creationId xmlns:a16="http://schemas.microsoft.com/office/drawing/2014/main" id="{A1B96F7A-EC94-5BFE-CEBC-48AF2F48D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008" b="99609" l="2930" r="99414">
                        <a14:foregroundMark x1="2930" y1="30273" x2="26855" y2="51953"/>
                        <a14:foregroundMark x1="39258" y1="16895" x2="47168" y2="29785"/>
                        <a14:foregroundMark x1="47168" y1="29785" x2="47168" y2="29785"/>
                        <a14:foregroundMark x1="96973" y1="48340" x2="94531" y2="64648"/>
                        <a14:foregroundMark x1="94531" y1="64648" x2="67969" y2="88184"/>
                        <a14:foregroundMark x1="67969" y1="88184" x2="16797" y2="87012"/>
                        <a14:foregroundMark x1="16797" y1="87012" x2="21289" y2="58594"/>
                        <a14:foregroundMark x1="72266" y1="9766" x2="71191" y2="9570"/>
                        <a14:foregroundMark x1="32617" y1="9766" x2="35059" y2="14551"/>
                        <a14:foregroundMark x1="91309" y1="94141" x2="5273" y2="91211"/>
                        <a14:foregroundMark x1="5273" y1="91211" x2="5273" y2="91211"/>
                        <a14:foregroundMark x1="16113" y1="46680" x2="4102" y2="43066"/>
                        <a14:foregroundMark x1="4102" y1="43066" x2="3711" y2="41699"/>
                        <a14:foregroundMark x1="72266" y1="8105" x2="54492" y2="30566"/>
                        <a14:foregroundMark x1="47461" y1="96777" x2="47656" y2="92285"/>
                        <a14:foregroundMark x1="57520" y1="98145" x2="64551" y2="97852"/>
                        <a14:foregroundMark x1="64551" y1="97852" x2="64648" y2="97852"/>
                        <a14:foregroundMark x1="74414" y1="96777" x2="70898" y2="98145"/>
                        <a14:foregroundMark x1="97363" y1="70898" x2="95215" y2="99707"/>
                        <a14:foregroundMark x1="95215" y1="99707" x2="95215" y2="99707"/>
                        <a14:foregroundMark x1="98438" y1="51660" x2="99414" y2="90039"/>
                        <a14:backgroundMark x1="34180" y1="30566" x2="41797" y2="42285"/>
                        <a14:backgroundMark x1="41797" y1="42285" x2="33398" y2="37793"/>
                        <a14:backgroundMark x1="74707" y1="17676" x2="73926" y2="25879"/>
                        <a14:backgroundMark x1="73926" y1="25879" x2="60156" y2="43652"/>
                        <a14:backgroundMark x1="60156" y1="43652" x2="79883" y2="37207"/>
                        <a14:backgroundMark x1="79883" y1="37207" x2="82031" y2="355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214" y="116958"/>
            <a:ext cx="5677786" cy="674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256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CABED8DD-A9CB-3242-A0C9-F7B9202A2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8781B922-42E8-FEB0-98CE-8A53D1B930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598647" y="919493"/>
            <a:ext cx="6099865" cy="511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ÐÐ°ÑÑÐ¸Ð½ÐºÐ¸ Ð¿Ð¾ Ð·Ð°Ð¿ÑÐ¾ÑÑ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658" y="4379729"/>
            <a:ext cx="1681742" cy="11234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22" b="15603"/>
          <a:stretch/>
        </p:blipFill>
        <p:spPr bwMode="auto">
          <a:xfrm>
            <a:off x="3411280" y="4379729"/>
            <a:ext cx="1715793" cy="11234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D10156-0B78-A967-4AB4-F52DF9D219AA}"/>
              </a:ext>
            </a:extLst>
          </p:cNvPr>
          <p:cNvSpPr/>
          <p:nvPr/>
        </p:nvSpPr>
        <p:spPr>
          <a:xfrm>
            <a:off x="1029561" y="1494988"/>
            <a:ext cx="50773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Між столицею </a:t>
            </a:r>
            <a:r>
              <a:rPr lang="uk-UA" sz="3600" b="1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Австрії</a:t>
            </a:r>
            <a:r>
              <a:rPr lang="uk-UA" sz="36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(Відень) і столицею </a:t>
            </a:r>
            <a:r>
              <a:rPr lang="uk-UA" sz="3600" b="1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Словаччини </a:t>
            </a:r>
            <a:r>
              <a:rPr lang="uk-UA" sz="36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(Братислава) всього 1 година їзди. </a:t>
            </a:r>
          </a:p>
        </p:txBody>
      </p:sp>
      <p:pic>
        <p:nvPicPr>
          <p:cNvPr id="14338" name="Picture 2" descr="Realistic picture of a border checkpoint between Slovakia and Austria with flags">
            <a:extLst>
              <a:ext uri="{FF2B5EF4-FFF2-40B4-BE49-F238E27FC236}">
                <a16:creationId xmlns:a16="http://schemas.microsoft.com/office/drawing/2014/main" id="{569F5973-A540-F9F0-EFF4-20DAF03B3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301" b="95020" l="3418" r="89844">
                        <a14:foregroundMark x1="43164" y1="48242" x2="41309" y2="47754"/>
                        <a14:foregroundMark x1="56641" y1="8398" x2="78320" y2="23828"/>
                        <a14:foregroundMark x1="74707" y1="16309" x2="78516" y2="27344"/>
                        <a14:foregroundMark x1="78516" y1="27344" x2="63379" y2="26563"/>
                        <a14:foregroundMark x1="63379" y1="26563" x2="57422" y2="24512"/>
                        <a14:foregroundMark x1="61426" y1="86621" x2="8691" y2="89453"/>
                        <a14:foregroundMark x1="8691" y1="89453" x2="15918" y2="79395"/>
                        <a14:foregroundMark x1="15918" y1="79395" x2="36426" y2="74902"/>
                        <a14:foregroundMark x1="36426" y1="74902" x2="36914" y2="74902"/>
                        <a14:foregroundMark x1="88281" y1="73340" x2="66797" y2="95996"/>
                        <a14:foregroundMark x1="66797" y1="95996" x2="12793" y2="94043"/>
                        <a14:foregroundMark x1="12793" y1="94043" x2="11328" y2="91895"/>
                        <a14:foregroundMark x1="7129" y1="79102" x2="3418" y2="95020"/>
                        <a14:foregroundMark x1="84180" y1="70703" x2="80469" y2="73926"/>
                        <a14:foregroundMark x1="70117" y1="71777" x2="70996" y2="77832"/>
                        <a14:foregroundMark x1="76270" y1="72852" x2="68848" y2="74707"/>
                        <a14:foregroundMark x1="52255" y1="43192" x2="52148" y2="45605"/>
                        <a14:foregroundMark x1="52323" y1="41676" x2="52282" y2="42594"/>
                        <a14:foregroundMark x1="52759" y1="31881" x2="52704" y2="33124"/>
                        <a14:foregroundMark x1="53027" y1="25879" x2="52922" y2="28242"/>
                        <a14:foregroundMark x1="52734" y1="27930" x2="52734" y2="40918"/>
                        <a14:foregroundMark x1="52539" y1="32227" x2="53027" y2="40137"/>
                        <a14:foregroundMark x1="53027" y1="40137" x2="52930" y2="40430"/>
                        <a14:foregroundMark x1="53809" y1="23730" x2="53027" y2="34570"/>
                        <a14:backgroundMark x1="21582" y1="17871" x2="27051" y2="32422"/>
                        <a14:backgroundMark x1="45117" y1="20020" x2="43945" y2="38281"/>
                        <a14:backgroundMark x1="87500" y1="24316" x2="84570" y2="33008"/>
                        <a14:backgroundMark x1="84570" y1="33008" x2="84570" y2="33008"/>
                        <a14:backgroundMark x1="12598" y1="27930" x2="13379" y2="66309"/>
                        <a14:backgroundMark x1="24219" y1="37500" x2="24512" y2="41895"/>
                        <a14:backgroundMark x1="41602" y1="38184" x2="40918" y2="42188"/>
                        <a14:backgroundMark x1="18457" y1="36230" x2="20215" y2="39355"/>
                        <a14:backgroundMark x1="66699" y1="36426" x2="69336" y2="38867"/>
                        <a14:backgroundMark x1="90723" y1="36719" x2="86523" y2="38867"/>
                        <a14:backgroundMark x1="78809" y1="41113" x2="59668" y2="41895"/>
                        <a14:backgroundMark x1="62207" y1="33496" x2="72852" y2="36719"/>
                        <a14:backgroundMark x1="72852" y1="36719" x2="72852" y2="36719"/>
                        <a14:backgroundMark x1="80762" y1="38184" x2="73242" y2="39844"/>
                        <a14:backgroundMark x1="56738" y1="40039" x2="55523" y2="40126"/>
                        <a14:backgroundMark x1="51423" y1="40918" x2="51563" y2="41797"/>
                        <a14:backgroundMark x1="48438" y1="22168" x2="50064" y2="32379"/>
                        <a14:backgroundMark x1="51563" y1="41797" x2="51172" y2="419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71845" y="-489098"/>
            <a:ext cx="6858000" cy="77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05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01732B38-BD4B-A569-2252-3468BF415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C896ACEB-B098-0591-1726-53E63BE27C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567345" y="870066"/>
            <a:ext cx="6099865" cy="511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ÐÐ°ÑÑÐ¸Ð½ÐºÐ¸ Ð¿Ð¾ Ð·Ð°Ð¿ÑÐ¾ÑÑ Ð¿ÑÐ°Ð¿Ð¾Ñ ÑÑÐ¼ÑÐ½ÑÑ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114" y="4556562"/>
            <a:ext cx="1478117" cy="9861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93884" y="1506077"/>
            <a:ext cx="508857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Румунії 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є  незвичайне кладовище, яке і називається веселим. Його незвичайність полягає в тому, що на кожному надгробку вибито дотепний веселий віршик. </a:t>
            </a:r>
          </a:p>
        </p:txBody>
      </p:sp>
      <p:pic>
        <p:nvPicPr>
          <p:cNvPr id="13314" name="Picture 2" descr="A cheerful cemetery with poems on the tombstones and the flag of Romania">
            <a:extLst>
              <a:ext uri="{FF2B5EF4-FFF2-40B4-BE49-F238E27FC236}">
                <a16:creationId xmlns:a16="http://schemas.microsoft.com/office/drawing/2014/main" id="{B3E7C29E-2B53-E2DD-72A0-D24ACFAE0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1" b="92383" l="0" r="95020">
                        <a14:foregroundMark x1="4395" y1="19336" x2="14648" y2="10938"/>
                        <a14:foregroundMark x1="14648" y1="10938" x2="23242" y2="10352"/>
                        <a14:foregroundMark x1="23242" y1="10352" x2="28418" y2="30176"/>
                        <a14:foregroundMark x1="28418" y1="30176" x2="36914" y2="27246"/>
                        <a14:foregroundMark x1="36914" y1="27246" x2="50000" y2="37793"/>
                        <a14:foregroundMark x1="50000" y1="37793" x2="85938" y2="28809"/>
                        <a14:foregroundMark x1="85938" y1="28809" x2="90430" y2="20996"/>
                        <a14:foregroundMark x1="90430" y1="20996" x2="92676" y2="83105"/>
                        <a14:foregroundMark x1="92676" y1="83105" x2="66992" y2="91602"/>
                        <a14:foregroundMark x1="66992" y1="91602" x2="15332" y2="92578"/>
                        <a14:foregroundMark x1="95117" y1="18945" x2="84863" y2="18359"/>
                        <a14:foregroundMark x1="79785" y1="25781" x2="69531" y2="31055"/>
                        <a14:foregroundMark x1="69531" y1="31055" x2="69531" y2="31055"/>
                        <a14:foregroundMark x1="61621" y1="34082" x2="30273" y2="25781"/>
                        <a14:foregroundMark x1="30273" y1="25781" x2="29590" y2="26074"/>
                        <a14:foregroundMark x1="34277" y1="21582" x2="19824" y2="9570"/>
                        <a14:foregroundMark x1="19824" y1="9570" x2="10449" y2="13184"/>
                        <a14:foregroundMark x1="10449" y1="13184" x2="0" y2="45215"/>
                        <a14:foregroundMark x1="4395" y1="39551" x2="6250" y2="57324"/>
                        <a14:foregroundMark x1="6250" y1="57324" x2="6250" y2="57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033" y="148857"/>
            <a:ext cx="6099865" cy="696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846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8F5049EE-6623-4462-FEDC-4CA508702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0A4779F0-DFF6-217D-4520-15680E09D4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567345" y="870066"/>
            <a:ext cx="6099865" cy="511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69615" y="1528926"/>
            <a:ext cx="509532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Португальці під час настання Нового року з'їдають по 12 виноградин - одну на кожен удар курантів.</a:t>
            </a:r>
          </a:p>
        </p:txBody>
      </p:sp>
      <p:pic>
        <p:nvPicPr>
          <p:cNvPr id="16388" name="Picture 4" descr="ÐÐ°ÑÑÐ¸Ð½ÐºÐ¸ Ð¿Ð¾ Ð·Ð°Ð¿ÑÐ¾ÑÑ Ð¿ÑÐ°Ð¿Ð¾Ñ Ð¿Ð¾ÑÑÑÐ³Ð°Ð»ÑÑ ÑÐ¾ÑÐ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832" y="4391248"/>
            <a:ext cx="1618134" cy="10809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ortuguese people with the flag of Portugal and champagne eating grapes - create a realistic picture">
            <a:extLst>
              <a:ext uri="{FF2B5EF4-FFF2-40B4-BE49-F238E27FC236}">
                <a16:creationId xmlns:a16="http://schemas.microsoft.com/office/drawing/2014/main" id="{4E327F08-549C-665E-195B-113636CF3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180" b="96875" l="3516" r="97266">
                        <a14:foregroundMark x1="98340" y1="48730" x2="72266" y2="18359"/>
                        <a14:foregroundMark x1="72266" y1="18359" x2="31055" y2="13672"/>
                        <a14:foregroundMark x1="31055" y1="13672" x2="14355" y2="16406"/>
                        <a14:foregroundMark x1="14355" y1="16406" x2="3613" y2="51074"/>
                        <a14:foregroundMark x1="3613" y1="51074" x2="13184" y2="84375"/>
                        <a14:foregroundMark x1="13184" y1="84375" x2="78809" y2="87695"/>
                        <a14:foregroundMark x1="78809" y1="87695" x2="79492" y2="69727"/>
                        <a14:foregroundMark x1="79492" y1="69727" x2="34180" y2="60840"/>
                        <a14:foregroundMark x1="34180" y1="60840" x2="32422" y2="61328"/>
                        <a14:foregroundMark x1="57910" y1="24121" x2="28711" y2="89355"/>
                        <a14:foregroundMark x1="86621" y1="47949" x2="97266" y2="84961"/>
                        <a14:foregroundMark x1="24121" y1="39160" x2="24121" y2="39160"/>
                        <a14:foregroundMark x1="49414" y1="12207" x2="42480" y2="42188"/>
                        <a14:foregroundMark x1="42480" y1="42188" x2="28906" y2="56934"/>
                        <a14:foregroundMark x1="28906" y1="56934" x2="26465" y2="46875"/>
                        <a14:foregroundMark x1="42773" y1="18750" x2="35547" y2="20898"/>
                        <a14:foregroundMark x1="41309" y1="9180" x2="32617" y2="24512"/>
                        <a14:foregroundMark x1="32617" y1="24512" x2="32617" y2="24707"/>
                        <a14:foregroundMark x1="44531" y1="12988" x2="32129" y2="43848"/>
                        <a14:foregroundMark x1="60059" y1="19824" x2="64258" y2="31055"/>
                        <a14:foregroundMark x1="82617" y1="62402" x2="80859" y2="77734"/>
                        <a14:foregroundMark x1="94922" y1="91504" x2="19727" y2="96875"/>
                        <a14:foregroundMark x1="19727" y1="96875" x2="9570" y2="85742"/>
                        <a14:foregroundMark x1="9570" y1="85742" x2="5176" y2="60254"/>
                        <a14:foregroundMark x1="11328" y1="67871" x2="6445" y2="69629"/>
                        <a14:foregroundMark x1="68359" y1="44531" x2="74902" y2="585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848" y="-287079"/>
            <a:ext cx="5816009" cy="714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72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CA273C80-996C-26D1-FAD0-B68519C99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05703336-2C72-6EF4-7013-161BDB16BA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769364" y="950463"/>
            <a:ext cx="6099865" cy="511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35787" y="1667126"/>
            <a:ext cx="516701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Греки мають більше 150 варіантів національного гімну</a:t>
            </a:r>
          </a:p>
          <a:p>
            <a:pPr algn="ctr"/>
            <a:br>
              <a:rPr lang="en-US" sz="40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br>
              <a:rPr lang="ru-RU" sz="40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endParaRPr lang="ru-RU" sz="4000" dirty="0">
              <a:solidFill>
                <a:schemeClr val="accent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4400" y="4394141"/>
            <a:ext cx="1636968" cy="10893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66" name="Picture 2" descr="Three people - Greeks with a flag singing the anthem">
            <a:extLst>
              <a:ext uri="{FF2B5EF4-FFF2-40B4-BE49-F238E27FC236}">
                <a16:creationId xmlns:a16="http://schemas.microsoft.com/office/drawing/2014/main" id="{5CCEC1A3-99F2-5C50-AC16-136BC8805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344" b="95996" l="4883" r="91895">
                        <a14:foregroundMark x1="8496" y1="7422" x2="13867" y2="37988"/>
                        <a14:foregroundMark x1="13867" y1="37988" x2="30664" y2="60059"/>
                        <a14:foregroundMark x1="30664" y1="60059" x2="29004" y2="66016"/>
                        <a14:foregroundMark x1="48828" y1="53223" x2="48828" y2="53223"/>
                        <a14:foregroundMark x1="90527" y1="19531" x2="85645" y2="44531"/>
                        <a14:foregroundMark x1="95313" y1="27832" x2="91895" y2="45117"/>
                        <a14:foregroundMark x1="91895" y1="45117" x2="85254" y2="48047"/>
                        <a14:foregroundMark x1="5762" y1="2539" x2="5078" y2="21582"/>
                        <a14:foregroundMark x1="77637" y1="93848" x2="66504" y2="93457"/>
                        <a14:foregroundMark x1="72461" y1="75391" x2="71387" y2="86230"/>
                        <a14:foregroundMark x1="74512" y1="80664" x2="70703" y2="94922"/>
                        <a14:foregroundMark x1="53320" y1="92773" x2="13965" y2="95996"/>
                        <a14:foregroundMark x1="13965" y1="95996" x2="13086" y2="95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535" y="160794"/>
            <a:ext cx="598613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91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81AB0980-DA21-8DD2-E580-68D7CC84C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Eiffel Tower and a person with the flag of France nearby - create a realistic picture">
            <a:extLst>
              <a:ext uri="{FF2B5EF4-FFF2-40B4-BE49-F238E27FC236}">
                <a16:creationId xmlns:a16="http://schemas.microsoft.com/office/drawing/2014/main" id="{67893E6B-A797-321A-58F9-9066BB0CB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20" b="99219" l="2930" r="99512">
                        <a14:foregroundMark x1="25000" y1="7617" x2="25000" y2="18164"/>
                        <a14:foregroundMark x1="12109" y1="62012" x2="3418" y2="78125"/>
                        <a14:foregroundMark x1="3418" y1="78125" x2="17383" y2="80371"/>
                        <a14:foregroundMark x1="17383" y1="80371" x2="48145" y2="76855"/>
                        <a14:foregroundMark x1="48145" y1="76855" x2="48633" y2="89941"/>
                        <a14:foregroundMark x1="48633" y1="89941" x2="65723" y2="90234"/>
                        <a14:foregroundMark x1="65723" y1="90234" x2="83496" y2="74414"/>
                        <a14:foregroundMark x1="83496" y1="74414" x2="95605" y2="38281"/>
                        <a14:foregroundMark x1="95605" y1="38281" x2="84863" y2="36914"/>
                        <a14:foregroundMark x1="84863" y1="36914" x2="84375" y2="38770"/>
                        <a14:foregroundMark x1="96777" y1="49121" x2="93262" y2="87012"/>
                        <a14:foregroundMark x1="93262" y1="87012" x2="89063" y2="94727"/>
                        <a14:foregroundMark x1="89063" y1="94727" x2="72461" y2="98828"/>
                        <a14:foregroundMark x1="72461" y1="98828" x2="68066" y2="94141"/>
                        <a14:foregroundMark x1="99707" y1="58887" x2="91992" y2="70215"/>
                        <a14:foregroundMark x1="75879" y1="93652" x2="2930" y2="85156"/>
                        <a14:foregroundMark x1="2930" y1="85156" x2="2930" y2="85156"/>
                        <a14:foregroundMark x1="55078" y1="95703" x2="3418" y2="95020"/>
                        <a14:foregroundMark x1="96973" y1="93359" x2="96484" y2="99219"/>
                        <a14:foregroundMark x1="81445" y1="49121" x2="73340" y2="62598"/>
                        <a14:foregroundMark x1="73340" y1="62598" x2="73340" y2="62793"/>
                        <a14:foregroundMark x1="71484" y1="36230" x2="70117" y2="42969"/>
                        <a14:foregroundMark x1="71484" y1="35645" x2="68750" y2="44629"/>
                        <a14:foregroundMark x1="68750" y1="44629" x2="68750" y2="46680"/>
                        <a14:foregroundMark x1="70703" y1="35645" x2="69043" y2="43848"/>
                        <a14:foregroundMark x1="69043" y1="43848" x2="69824" y2="475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613" y="-382772"/>
            <a:ext cx="5514007" cy="724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6D16964C-0093-845A-B2F0-1DB0BF118D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769364" y="950463"/>
            <a:ext cx="6099865" cy="511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6178" y="1334441"/>
            <a:ext cx="551400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Найбільш відвідуваний пам’ятник у світі — Ейфелева вежа у Франції, Париж. Її висота становить 320 метрів.</a:t>
            </a:r>
          </a:p>
          <a:p>
            <a:pPr algn="ctr"/>
            <a:r>
              <a:rPr lang="ru-RU" sz="32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  <a:br>
              <a:rPr lang="ru-RU" sz="32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br>
              <a:rPr lang="ru-RU" sz="32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accent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ÐÐ°ÑÑÐ¸Ð½ÐºÐ¸ Ð¿Ð¾ Ð·Ð°Ð¿ÑÐ¾ÑÑ Ð¿ÑÐ°Ð¿Ð¾Ñ  ÑÑÐ°Ð½ÑÑÑ ÑÐ¾ÑÐ¾">
            <a:extLst>
              <a:ext uri="{FF2B5EF4-FFF2-40B4-BE49-F238E27FC236}">
                <a16:creationId xmlns:a16="http://schemas.microsoft.com/office/drawing/2014/main" id="{F6A083B3-D75A-8D24-4156-BAF049E48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296" y="4004512"/>
            <a:ext cx="2286000" cy="15240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04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3E4FA480-C567-7FAD-B71A-0FF088565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AEEA8EDC-0796-095F-753A-84DFFCFA95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769364" y="950463"/>
            <a:ext cx="6099865" cy="511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0898" y="1624238"/>
            <a:ext cx="5505715" cy="45278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0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Найбільшим містом в Європі є Париж з населенням більше 12 мільйонів осіб.</a:t>
            </a:r>
          </a:p>
        </p:txBody>
      </p:sp>
      <p:pic>
        <p:nvPicPr>
          <p:cNvPr id="7" name="Picture 4" descr="ÐÐ°ÑÑÐ¸Ð½ÐºÐ¸ Ð¿Ð¾ Ð·Ð°Ð¿ÑÐ¾ÑÑ Ð¿ÑÐ°Ð¿Ð¾Ñ  ÑÑÐ°Ð½ÑÑÑ ÑÐ¾ÑÐ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296" y="4004512"/>
            <a:ext cx="2286000" cy="15240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Eiffel Tower and a person with the flag of France nearby - create a realistic picture">
            <a:extLst>
              <a:ext uri="{FF2B5EF4-FFF2-40B4-BE49-F238E27FC236}">
                <a16:creationId xmlns:a16="http://schemas.microsoft.com/office/drawing/2014/main" id="{FC2215B8-5F39-EA42-B25C-DF07EE937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1" b="99805" l="684" r="99512">
                        <a14:foregroundMark x1="26465" y1="25293" x2="5078" y2="72656"/>
                        <a14:foregroundMark x1="5078" y1="72656" x2="12012" y2="89063"/>
                        <a14:foregroundMark x1="12012" y1="89063" x2="54590" y2="98633"/>
                        <a14:foregroundMark x1="54590" y1="98633" x2="82715" y2="92969"/>
                        <a14:foregroundMark x1="82715" y1="92969" x2="94141" y2="80078"/>
                        <a14:foregroundMark x1="94141" y1="80078" x2="97656" y2="64746"/>
                        <a14:foregroundMark x1="97656" y1="64746" x2="95117" y2="40332"/>
                        <a14:foregroundMark x1="95117" y1="40332" x2="83984" y2="36719"/>
                        <a14:foregroundMark x1="93555" y1="31152" x2="96289" y2="99805"/>
                        <a14:foregroundMark x1="60352" y1="88867" x2="60352" y2="88867"/>
                        <a14:foregroundMark x1="6738" y1="69434" x2="684" y2="98828"/>
                        <a14:foregroundMark x1="23730" y1="26953" x2="17773" y2="42285"/>
                        <a14:foregroundMark x1="17773" y1="42285" x2="17383" y2="48047"/>
                        <a14:foregroundMark x1="87305" y1="30664" x2="77734" y2="57617"/>
                        <a14:foregroundMark x1="77734" y1="57617" x2="77734" y2="57813"/>
                        <a14:foregroundMark x1="73535" y1="35742" x2="70508" y2="52930"/>
                        <a14:foregroundMark x1="51270" y1="31836" x2="51953" y2="59863"/>
                        <a14:foregroundMark x1="44824" y1="37109" x2="42285" y2="57324"/>
                        <a14:foregroundMark x1="97949" y1="41797" x2="99512" y2="58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285" y="-223283"/>
            <a:ext cx="5505715" cy="7081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91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55904252-E9BE-7BDA-78F2-17DBE8DD3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Статус кандидата у члени ЄС: що це дає">
            <a:extLst>
              <a:ext uri="{FF2B5EF4-FFF2-40B4-BE49-F238E27FC236}">
                <a16:creationId xmlns:a16="http://schemas.microsoft.com/office/drawing/2014/main" id="{7F5A2196-A3D0-455F-13A4-C6B4F62AFD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9" name="videoplayback (2)">
            <a:hlinkClick r:id="" action="ppaction://media"/>
            <a:extLst>
              <a:ext uri="{FF2B5EF4-FFF2-40B4-BE49-F238E27FC236}">
                <a16:creationId xmlns:a16="http://schemas.microsoft.com/office/drawing/2014/main" id="{CE55F42D-D258-2FEF-E4C3-9E7B3F2273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925" y="329583"/>
            <a:ext cx="11020149" cy="619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09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2840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69C5059C-9924-5293-0D88-2449C5F7E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E4E4EFED-AAC7-6BBD-931B-6A9EE1CF1D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5814392" y="246753"/>
            <a:ext cx="6090240" cy="604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61DC81-B39D-C4FD-F7E9-2A37EE99BF8F}"/>
              </a:ext>
            </a:extLst>
          </p:cNvPr>
          <p:cNvSpPr txBox="1"/>
          <p:nvPr/>
        </p:nvSpPr>
        <p:spPr>
          <a:xfrm>
            <a:off x="6298616" y="823861"/>
            <a:ext cx="531593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Де́нь Євро́пи — свято, що відзначається          9 травня в Україні, Європейському Союзі та інших країнах на відзначення миру та єдності на європейському континенті.</a:t>
            </a:r>
            <a:endParaRPr lang="en-US" sz="32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дівчинка у вінку і вишиванці тримає в руках прапор європейського союзу - красива реалістична картинка">
            <a:extLst>
              <a:ext uri="{FF2B5EF4-FFF2-40B4-BE49-F238E27FC236}">
                <a16:creationId xmlns:a16="http://schemas.microsoft.com/office/drawing/2014/main" id="{F63CB4B3-4769-C92A-0406-682F15C2D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37" b="99805" l="3613" r="94727">
                        <a14:foregroundMark x1="72656" y1="20703" x2="78223" y2="5273"/>
                        <a14:foregroundMark x1="78223" y1="5273" x2="54785" y2="1465"/>
                        <a14:foregroundMark x1="54785" y1="1465" x2="27734" y2="9570"/>
                        <a14:foregroundMark x1="27734" y1="9570" x2="25879" y2="22070"/>
                        <a14:foregroundMark x1="25879" y1="22070" x2="50684" y2="33496"/>
                        <a14:foregroundMark x1="50684" y1="33496" x2="65820" y2="27148"/>
                        <a14:foregroundMark x1="65820" y1="27148" x2="68848" y2="22559"/>
                        <a14:foregroundMark x1="41797" y1="11328" x2="53516" y2="32910"/>
                        <a14:foregroundMark x1="28613" y1="56836" x2="18750" y2="72559"/>
                        <a14:foregroundMark x1="18750" y1="72559" x2="31250" y2="90430"/>
                        <a14:foregroundMark x1="31250" y1="90430" x2="79980" y2="95215"/>
                        <a14:foregroundMark x1="79980" y1="95215" x2="86621" y2="66602"/>
                        <a14:foregroundMark x1="86621" y1="66602" x2="85156" y2="53516"/>
                        <a14:foregroundMark x1="64551" y1="53516" x2="92090" y2="93750"/>
                        <a14:foregroundMark x1="92090" y1="93750" x2="92090" y2="93750"/>
                        <a14:foregroundMark x1="70508" y1="5078" x2="40723" y2="8691"/>
                        <a14:foregroundMark x1="40723" y1="8691" x2="34375" y2="12012"/>
                        <a14:foregroundMark x1="68652" y1="8691" x2="53320" y2="26660"/>
                        <a14:foregroundMark x1="76074" y1="18066" x2="83496" y2="28125"/>
                        <a14:foregroundMark x1="80078" y1="17773" x2="84180" y2="23340"/>
                        <a14:foregroundMark x1="31250" y1="23047" x2="11523" y2="32910"/>
                        <a14:foregroundMark x1="33105" y1="29004" x2="31445" y2="49902"/>
                        <a14:foregroundMark x1="29297" y1="23340" x2="19922" y2="16309"/>
                        <a14:foregroundMark x1="19922" y1="16309" x2="16797" y2="15137"/>
                        <a14:foregroundMark x1="30273" y1="9668" x2="25488" y2="2637"/>
                        <a14:foregroundMark x1="41504" y1="6250" x2="42969" y2="2930"/>
                        <a14:foregroundMark x1="19238" y1="18262" x2="10156" y2="21094"/>
                        <a14:foregroundMark x1="22363" y1="13477" x2="20410" y2="7715"/>
                        <a14:foregroundMark x1="21191" y1="52344" x2="10742" y2="87305"/>
                        <a14:foregroundMark x1="10742" y1="87305" x2="21680" y2="95410"/>
                        <a14:foregroundMark x1="21680" y1="95410" x2="22363" y2="95410"/>
                        <a14:foregroundMark x1="6543" y1="83691" x2="14160" y2="98535"/>
                        <a14:foregroundMark x1="14160" y1="98535" x2="32813" y2="99316"/>
                        <a14:foregroundMark x1="32813" y1="99316" x2="37500" y2="97852"/>
                        <a14:foregroundMark x1="87305" y1="68164" x2="94824" y2="95215"/>
                        <a14:foregroundMark x1="94824" y1="95215" x2="72656" y2="98340"/>
                        <a14:foregroundMark x1="11523" y1="71973" x2="4004" y2="87695"/>
                        <a14:foregroundMark x1="4004" y1="87695" x2="7031" y2="99805"/>
                        <a14:foregroundMark x1="7031" y1="99805" x2="7031" y2="99805"/>
                        <a14:foregroundMark x1="6250" y1="91602" x2="3613" y2="998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820" y="1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58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FE6F0D-AD72-8C42-6186-0ED80A487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E4AB949F-B263-680C-C7B7-1AE4F8BCEF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7D062FA-2B78-0035-4A3B-4366C804C9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37" y="0"/>
            <a:ext cx="111173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4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55904252-E9BE-7BDA-78F2-17DBE8DD3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30C68E-ABFC-F7A3-668B-26076CBB2A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en-US" dirty="0"/>
          </a:p>
        </p:txBody>
      </p:sp>
      <p:pic>
        <p:nvPicPr>
          <p:cNvPr id="4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04E647A6-12DA-C63E-8343-00152ADBBB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5814392" y="246753"/>
            <a:ext cx="6090240" cy="604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B7E612-48A3-BD4A-D91F-E9E0BFF58DCB}"/>
              </a:ext>
            </a:extLst>
          </p:cNvPr>
          <p:cNvSpPr txBox="1"/>
          <p:nvPr/>
        </p:nvSpPr>
        <p:spPr>
          <a:xfrm>
            <a:off x="6298616" y="823861"/>
            <a:ext cx="531593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Чому це свято відзначають в Україні? </a:t>
            </a:r>
            <a:b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.</a:t>
            </a:r>
            <a:endParaRPr lang="en-US" sz="36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BBEA90-E703-E980-55E1-8FA49090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8615" y="3300111"/>
            <a:ext cx="5071349" cy="2387600"/>
          </a:xfrm>
        </p:spPr>
        <p:txBody>
          <a:bodyPr>
            <a:noAutofit/>
          </a:bodyPr>
          <a:lstStyle/>
          <a:p>
            <a:pPr algn="just"/>
            <a:br>
              <a:rPr lang="ru-RU" sz="2800" dirty="0">
                <a:latin typeface="Comic Sans MS" panose="030F0702030302020204" pitchFamily="66" charset="0"/>
              </a:rPr>
            </a:br>
            <a:br>
              <a:rPr lang="ru-RU" sz="2800" dirty="0">
                <a:latin typeface="Comic Sans MS" panose="030F0702030302020204" pitchFamily="66" charset="0"/>
              </a:rPr>
            </a:br>
            <a:br>
              <a:rPr lang="ru-RU" sz="2800" dirty="0">
                <a:latin typeface="Comic Sans MS" panose="030F0702030302020204" pitchFamily="66" charset="0"/>
              </a:rPr>
            </a:br>
            <a:br>
              <a:rPr lang="ru-RU" sz="2800" dirty="0">
                <a:latin typeface="Comic Sans MS" panose="030F0702030302020204" pitchFamily="66" charset="0"/>
              </a:rPr>
            </a:br>
            <a:br>
              <a:rPr lang="ru-RU" sz="2800" dirty="0">
                <a:latin typeface="Comic Sans MS" panose="030F0702030302020204" pitchFamily="66" charset="0"/>
              </a:rPr>
            </a:br>
            <a:r>
              <a:rPr lang="ru-RU" sz="2400" dirty="0">
                <a:latin typeface="Comic Sans MS" panose="030F0702030302020204" pitchFamily="66" charset="0"/>
              </a:rPr>
              <a:t>Насамперед тому, що ми — європейці.</a:t>
            </a:r>
            <a:br>
              <a:rPr lang="ru-RU" sz="2400" dirty="0">
                <a:latin typeface="Comic Sans MS" panose="030F0702030302020204" pitchFamily="66" charset="0"/>
              </a:rPr>
            </a:br>
            <a:r>
              <a:rPr lang="ru-RU" sz="2400" dirty="0">
                <a:latin typeface="Comic Sans MS" panose="030F0702030302020204" pitchFamily="66" charset="0"/>
              </a:rPr>
              <a:t>Ми маємо багато спільного з іншими європейцями - від Лісабону до Варшави, від Гельсінкі до Риму або у будь-якому куточку Європи.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3074" name="Picture 2" descr="діти-українці тримають в руках прапор європейського союзу і україни - красива реалістична картинка">
            <a:extLst>
              <a:ext uri="{FF2B5EF4-FFF2-40B4-BE49-F238E27FC236}">
                <a16:creationId xmlns:a16="http://schemas.microsoft.com/office/drawing/2014/main" id="{655E4771-922B-1890-487E-4B909A255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23" b="93555" l="8301" r="93555">
                        <a14:foregroundMark x1="8398" y1="23730" x2="10547" y2="35938"/>
                        <a14:foregroundMark x1="10547" y1="35938" x2="13379" y2="40137"/>
                        <a14:foregroundMark x1="14258" y1="47168" x2="8887" y2="52441"/>
                        <a14:foregroundMark x1="8887" y1="52441" x2="11523" y2="55664"/>
                        <a14:foregroundMark x1="22168" y1="13379" x2="22168" y2="27148"/>
                        <a14:foregroundMark x1="28125" y1="20605" x2="28516" y2="31738"/>
                        <a14:foregroundMark x1="32910" y1="18457" x2="25781" y2="26465"/>
                        <a14:foregroundMark x1="25781" y1="26465" x2="20605" y2="29102"/>
                        <a14:foregroundMark x1="28418" y1="31348" x2="21777" y2="37793"/>
                        <a14:foregroundMark x1="21777" y1="37793" x2="15234" y2="40625"/>
                        <a14:foregroundMark x1="61230" y1="3223" x2="64551" y2="8691"/>
                        <a14:foregroundMark x1="93555" y1="9570" x2="91309" y2="14844"/>
                        <a14:foregroundMark x1="59082" y1="82813" x2="55176" y2="91797"/>
                        <a14:foregroundMark x1="55176" y1="91797" x2="37793" y2="93555"/>
                        <a14:foregroundMark x1="37793" y1="93555" x2="20508" y2="80762"/>
                        <a14:foregroundMark x1="20508" y1="80762" x2="14746" y2="73242"/>
                        <a14:foregroundMark x1="14746" y1="73242" x2="13086" y2="770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4181" y="634572"/>
            <a:ext cx="6470181" cy="647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55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55904252-E9BE-7BDA-78F2-17DBE8DD3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24D1DD4D-ACFD-CC0F-0AA5-77F308D4DF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5927644" y="405139"/>
            <a:ext cx="6304478" cy="604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BBEA90-E703-E980-55E1-8FA49090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64472" y="4030841"/>
            <a:ext cx="5745341" cy="1889681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Значною мірою сьогоднішню Європу створив</a:t>
            </a:r>
            <a:br>
              <a:rPr lang="ru-RU" sz="3600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Європейський Союз</a:t>
            </a:r>
            <a:r>
              <a:rPr lang="ru-RU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. </a:t>
            </a:r>
            <a:br>
              <a:rPr lang="ru-RU" sz="3600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3600" dirty="0">
                <a:latin typeface="Comic Sans MS" panose="030F0702030302020204" pitchFamily="66" charset="0"/>
              </a:rPr>
              <a:t>Нині ЄС складається з 27 держав, які об’єдналися разом з метою спільно будувати майбутнє, яке всім принесе мир та добробут.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pic>
        <p:nvPicPr>
          <p:cNvPr id="6146" name="Picture 2" descr="Artistic representation of the European Union as a superhero with various flags">
            <a:extLst>
              <a:ext uri="{FF2B5EF4-FFF2-40B4-BE49-F238E27FC236}">
                <a16:creationId xmlns:a16="http://schemas.microsoft.com/office/drawing/2014/main" id="{C3DE55BE-9030-526D-036B-2ADE923C2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25" b="96875" l="1270" r="92969">
                        <a14:foregroundMark x1="75195" y1="27246" x2="74414" y2="11328"/>
                        <a14:foregroundMark x1="74414" y1="11328" x2="69434" y2="6152"/>
                        <a14:foregroundMark x1="69434" y1="6152" x2="43652" y2="21191"/>
                        <a14:foregroundMark x1="43652" y1="21191" x2="20508" y2="21777"/>
                        <a14:foregroundMark x1="20508" y1="21777" x2="6055" y2="46484"/>
                        <a14:foregroundMark x1="6055" y1="46484" x2="6543" y2="74316"/>
                        <a14:foregroundMark x1="6543" y1="74316" x2="20117" y2="96875"/>
                        <a14:foregroundMark x1="20117" y1="96875" x2="64844" y2="81445"/>
                        <a14:foregroundMark x1="64844" y1="81445" x2="65625" y2="80469"/>
                        <a14:foregroundMark x1="49023" y1="20898" x2="27051" y2="7031"/>
                        <a14:foregroundMark x1="27051" y1="7031" x2="27051" y2="7422"/>
                        <a14:foregroundMark x1="31543" y1="17383" x2="8594" y2="16309"/>
                        <a14:foregroundMark x1="6836" y1="16113" x2="24805" y2="36914"/>
                        <a14:foregroundMark x1="1270" y1="47559" x2="14258" y2="51953"/>
                        <a14:foregroundMark x1="14258" y1="51953" x2="14258" y2="51953"/>
                        <a14:foregroundMark x1="2148" y1="70215" x2="14258" y2="69141"/>
                        <a14:foregroundMark x1="14258" y1="69141" x2="14258" y2="69141"/>
                        <a14:foregroundMark x1="3711" y1="88867" x2="16113" y2="83691"/>
                        <a14:foregroundMark x1="16113" y1="83691" x2="16113" y2="83691"/>
                        <a14:foregroundMark x1="71191" y1="15820" x2="57813" y2="27637"/>
                        <a14:foregroundMark x1="87891" y1="34863" x2="91602" y2="43457"/>
                        <a14:foregroundMark x1="91602" y1="43457" x2="92969" y2="54102"/>
                        <a14:foregroundMark x1="92969" y1="54102" x2="91309" y2="58301"/>
                        <a14:foregroundMark x1="82227" y1="60938" x2="87500" y2="94922"/>
                        <a14:foregroundMark x1="68848" y1="90527" x2="66992" y2="93652"/>
                        <a14:foregroundMark x1="89746" y1="96094" x2="88867" y2="94141"/>
                        <a14:foregroundMark x1="62695" y1="7910" x2="55176" y2="13672"/>
                        <a14:foregroundMark x1="65918" y1="6641" x2="65137" y2="6641"/>
                        <a14:foregroundMark x1="70703" y1="3125" x2="71777" y2="5566"/>
                        <a14:foregroundMark x1="13379" y1="92090" x2="3125" y2="94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0" y="0"/>
            <a:ext cx="67439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10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55904252-E9BE-7BDA-78F2-17DBE8DD3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BA644575-B14A-3036-1A17-1767E3FFB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339209" y="850605"/>
            <a:ext cx="7966752" cy="560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BBEA90-E703-E980-55E1-8FA49090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3985" y="3765374"/>
            <a:ext cx="7177200" cy="1910888"/>
          </a:xfrm>
        </p:spPr>
        <p:txBody>
          <a:bodyPr numCol="3">
            <a:no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ФРАНЦІЯ •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НІМЕЧЧИНА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ІТАЛІЯ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БЕЛЬГІЯ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НІДЕРЛАНДИ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ЛЮКСЕМБУРГ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ІРЛАНДІЯ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ДАНІЯ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ГРЕЦІЯ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ІСПАНІЯ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АВСТРІЯ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ПОРТУГАЛІЯ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ШВЕЦІЯ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ФІНЛЯНДІЯ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ЕСТОНІЯ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ЛАТВІЯ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ЛИТВА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ПОЛЬЩА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СЛОВАЧЧИНА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СЛОВЕНІЯ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УГОРЩИНА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ЧЕСЬКА РЕСПУБЛІКА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КІПР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МАЛЬТА •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БОЛГАРІЯ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РУМУНІЯ </a:t>
            </a:r>
            <a:b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• ХОРВАТІЯ</a:t>
            </a:r>
            <a:endParaRPr lang="en-US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EEB0C0-5A4D-97A2-17E2-D5ADC292D1B8}"/>
              </a:ext>
            </a:extLst>
          </p:cNvPr>
          <p:cNvSpPr txBox="1"/>
          <p:nvPr/>
        </p:nvSpPr>
        <p:spPr>
          <a:xfrm>
            <a:off x="-2640306" y="1546939"/>
            <a:ext cx="139257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ЗАРАЗ ЄС – ЦЕ 27 ДЕРЖАВ: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pic>
        <p:nvPicPr>
          <p:cNvPr id="5122" name="Picture 2" descr="Artistic representation of the European Union as a superhero with various flags">
            <a:extLst>
              <a:ext uri="{FF2B5EF4-FFF2-40B4-BE49-F238E27FC236}">
                <a16:creationId xmlns:a16="http://schemas.microsoft.com/office/drawing/2014/main" id="{6D37C281-225F-A3AB-168D-FCBDF2FF4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63" b="98926" l="391" r="99902">
                        <a14:foregroundMark x1="13184" y1="10254" x2="586" y2="53320"/>
                        <a14:foregroundMark x1="586" y1="53320" x2="7813" y2="72266"/>
                        <a14:foregroundMark x1="7813" y1="72266" x2="28516" y2="73633"/>
                        <a14:foregroundMark x1="82813" y1="20313" x2="82617" y2="21973"/>
                        <a14:foregroundMark x1="68359" y1="7910" x2="68848" y2="11035"/>
                        <a14:foregroundMark x1="53027" y1="6250" x2="52734" y2="8203"/>
                        <a14:foregroundMark x1="36133" y1="8496" x2="34277" y2="13184"/>
                        <a14:foregroundMark x1="51367" y1="4688" x2="54004" y2="7617"/>
                        <a14:foregroundMark x1="91211" y1="30273" x2="93164" y2="35938"/>
                        <a14:foregroundMark x1="95508" y1="47168" x2="94922" y2="54590"/>
                        <a14:foregroundMark x1="94922" y1="54590" x2="94922" y2="54590"/>
                        <a14:foregroundMark x1="93945" y1="63379" x2="94727" y2="66797"/>
                        <a14:foregroundMark x1="94922" y1="49316" x2="80371" y2="51270"/>
                        <a14:foregroundMark x1="82617" y1="30859" x2="75488" y2="34277"/>
                        <a14:foregroundMark x1="77246" y1="27441" x2="68555" y2="35547"/>
                        <a14:foregroundMark x1="92285" y1="28418" x2="77539" y2="39355"/>
                        <a14:foregroundMark x1="84180" y1="18164" x2="69922" y2="33203"/>
                        <a14:foregroundMark x1="80176" y1="11914" x2="76172" y2="18750"/>
                        <a14:foregroundMark x1="76172" y1="18750" x2="75684" y2="18750"/>
                        <a14:foregroundMark x1="90137" y1="19336" x2="81738" y2="33301"/>
                        <a14:foregroundMark x1="74609" y1="14453" x2="71484" y2="19238"/>
                        <a14:foregroundMark x1="64063" y1="6250" x2="58594" y2="13672"/>
                        <a14:foregroundMark x1="42480" y1="6055" x2="46191" y2="22656"/>
                        <a14:foregroundMark x1="46191" y1="22656" x2="45898" y2="22949"/>
                        <a14:foregroundMark x1="38965" y1="16016" x2="48535" y2="31152"/>
                        <a14:foregroundMark x1="62305" y1="6055" x2="47754" y2="22461"/>
                        <a14:foregroundMark x1="52441" y1="1563" x2="52930" y2="1855"/>
                        <a14:foregroundMark x1="47168" y1="5469" x2="51367" y2="22461"/>
                        <a14:foregroundMark x1="7324" y1="18457" x2="4102" y2="51563"/>
                        <a14:foregroundMark x1="4102" y1="51563" x2="5469" y2="63770"/>
                        <a14:foregroundMark x1="5469" y1="63770" x2="9375" y2="53320"/>
                        <a14:foregroundMark x1="9375" y1="53320" x2="11230" y2="51758"/>
                        <a14:foregroundMark x1="2148" y1="27441" x2="488" y2="42969"/>
                        <a14:foregroundMark x1="35840" y1="5762" x2="39063" y2="21680"/>
                        <a14:foregroundMark x1="97070" y1="48730" x2="98340" y2="50586"/>
                        <a14:foregroundMark x1="81543" y1="64063" x2="94336" y2="77051"/>
                        <a14:foregroundMark x1="50586" y1="72852" x2="55957" y2="99023"/>
                        <a14:foregroundMark x1="99902" y1="56934" x2="96973" y2="60156"/>
                        <a14:foregroundMark x1="73535" y1="74121" x2="80762" y2="87402"/>
                        <a14:foregroundMark x1="92090" y1="69629" x2="94434" y2="73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01260" y="138223"/>
            <a:ext cx="4412512" cy="671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18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55904252-E9BE-7BDA-78F2-17DBE8DD3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Європейський Союз">
            <a:extLst>
              <a:ext uri="{FF2B5EF4-FFF2-40B4-BE49-F238E27FC236}">
                <a16:creationId xmlns:a16="http://schemas.microsoft.com/office/drawing/2014/main" id="{8563AB52-10EA-49C6-1816-BDED9E715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6" y="2286161"/>
            <a:ext cx="4482672" cy="297695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5AB2E392-1E5C-5100-F177-C9ED7E5993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324285" y="597462"/>
            <a:ext cx="7070809" cy="604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BBEA90-E703-E980-55E1-8FA49090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0431" y="3872938"/>
            <a:ext cx="6358666" cy="23876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br>
              <a:rPr lang="ru-RU" sz="3200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3200" dirty="0">
                <a:latin typeface="Comic Sans MS" panose="030F0702030302020204" pitchFamily="66" charset="0"/>
              </a:rPr>
              <a:t>Після Другої світової війни Європа була дуже спустошеною. </a:t>
            </a:r>
            <a:br>
              <a:rPr lang="ru-RU" sz="3200" dirty="0">
                <a:latin typeface="Comic Sans MS" panose="030F0702030302020204" pitchFamily="66" charset="0"/>
              </a:rPr>
            </a:br>
            <a:r>
              <a:rPr lang="ru-RU" sz="3200" dirty="0">
                <a:latin typeface="Comic Sans MS" panose="030F0702030302020204" pitchFamily="66" charset="0"/>
              </a:rPr>
              <a:t>І розумні голови з давніх «запеклих ворогів» Німеччини та Франції</a:t>
            </a:r>
            <a:br>
              <a:rPr lang="ru-RU" sz="3200" dirty="0">
                <a:latin typeface="Comic Sans MS" panose="030F0702030302020204" pitchFamily="66" charset="0"/>
              </a:rPr>
            </a:br>
            <a:r>
              <a:rPr lang="ru-RU" sz="3200" dirty="0">
                <a:latin typeface="Comic Sans MS" panose="030F0702030302020204" pitchFamily="66" charset="0"/>
              </a:rPr>
              <a:t> почали думати про те, як у майбутньому можна запобігти війні.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F61423-B42D-340C-892F-F2C2AA9EB2AF}"/>
              </a:ext>
            </a:extLst>
          </p:cNvPr>
          <p:cNvSpPr txBox="1"/>
          <p:nvPr/>
        </p:nvSpPr>
        <p:spPr>
          <a:xfrm>
            <a:off x="833661" y="1200385"/>
            <a:ext cx="62286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ЯК ВИНИК ЄС?</a:t>
            </a:r>
            <a:endParaRPr lang="en-US" sz="32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170" name="Picture 2" descr="Two men representing Germany and France, appearing to be in a rivalry, holding their respective flags">
            <a:extLst>
              <a:ext uri="{FF2B5EF4-FFF2-40B4-BE49-F238E27FC236}">
                <a16:creationId xmlns:a16="http://schemas.microsoft.com/office/drawing/2014/main" id="{A897DFE5-122D-3834-5151-2759DC272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86" b="97852" l="98" r="98926">
                        <a14:foregroundMark x1="13965" y1="5273" x2="3125" y2="26367"/>
                        <a14:foregroundMark x1="3125" y1="26367" x2="3125" y2="26367"/>
                        <a14:foregroundMark x1="16016" y1="2930" x2="21582" y2="11914"/>
                        <a14:foregroundMark x1="19531" y1="32910" x2="4395" y2="59668"/>
                        <a14:foregroundMark x1="4395" y1="59668" x2="4395" y2="59668"/>
                        <a14:foregroundMark x1="93066" y1="8984" x2="92773" y2="59082"/>
                        <a14:foregroundMark x1="92773" y1="59082" x2="87305" y2="86328"/>
                        <a14:foregroundMark x1="98438" y1="21973" x2="98926" y2="88086"/>
                        <a14:foregroundMark x1="98926" y1="88086" x2="74902" y2="85352"/>
                        <a14:foregroundMark x1="74902" y1="85352" x2="69922" y2="56152"/>
                        <a14:foregroundMark x1="69922" y1="56152" x2="78125" y2="44043"/>
                        <a14:foregroundMark x1="78125" y1="44043" x2="78320" y2="44043"/>
                        <a14:foregroundMark x1="90527" y1="19336" x2="78613" y2="21973"/>
                        <a14:foregroundMark x1="85156" y1="586" x2="83594" y2="2637"/>
                        <a14:foregroundMark x1="80664" y1="18262" x2="79590" y2="23828"/>
                        <a14:foregroundMark x1="97363" y1="25879" x2="98340" y2="29492"/>
                        <a14:foregroundMark x1="70215" y1="14844" x2="75684" y2="36133"/>
                        <a14:foregroundMark x1="85254" y1="42285" x2="52734" y2="97070"/>
                        <a14:foregroundMark x1="52734" y1="97070" x2="52734" y2="97070"/>
                        <a14:foregroundMark x1="32910" y1="39258" x2="25879" y2="86523"/>
                        <a14:foregroundMark x1="25879" y1="86523" x2="26270" y2="87012"/>
                        <a14:foregroundMark x1="38965" y1="13477" x2="26172" y2="29883"/>
                        <a14:foregroundMark x1="26172" y1="29883" x2="25879" y2="30078"/>
                        <a14:foregroundMark x1="19238" y1="18164" x2="12598" y2="47559"/>
                        <a14:foregroundMark x1="24219" y1="21387" x2="38477" y2="66992"/>
                        <a14:foregroundMark x1="12695" y1="29883" x2="2051" y2="58008"/>
                        <a14:foregroundMark x1="2051" y1="58008" x2="2051" y2="58008"/>
                        <a14:foregroundMark x1="15039" y1="55859" x2="195" y2="69629"/>
                        <a14:foregroundMark x1="195" y1="69629" x2="195" y2="69629"/>
                        <a14:foregroundMark x1="43164" y1="71191" x2="32422" y2="87598"/>
                        <a14:foregroundMark x1="32422" y1="87598" x2="32422" y2="87598"/>
                        <a14:foregroundMark x1="85938" y1="14844" x2="71094" y2="29102"/>
                        <a14:foregroundMark x1="71094" y1="29102" x2="67578" y2="77246"/>
                        <a14:foregroundMark x1="67578" y1="77246" x2="73145" y2="90723"/>
                        <a14:foregroundMark x1="73145" y1="90723" x2="84961" y2="44629"/>
                        <a14:foregroundMark x1="80469" y1="11328" x2="86523" y2="49609"/>
                        <a14:foregroundMark x1="66211" y1="35938" x2="59082" y2="46777"/>
                        <a14:foregroundMark x1="61230" y1="59863" x2="61621" y2="73340"/>
                        <a14:foregroundMark x1="77344" y1="49414" x2="77539" y2="53223"/>
                        <a14:foregroundMark x1="24805" y1="41699" x2="30371" y2="91211"/>
                        <a14:foregroundMark x1="38477" y1="45410" x2="53711" y2="66504"/>
                        <a14:foregroundMark x1="53711" y1="66504" x2="53809" y2="66211"/>
                        <a14:foregroundMark x1="22168" y1="42188" x2="19043" y2="50977"/>
                        <a14:foregroundMark x1="19043" y1="50977" x2="26660" y2="75488"/>
                        <a14:foregroundMark x1="26660" y1="75488" x2="24414" y2="88086"/>
                        <a14:foregroundMark x1="24414" y1="88086" x2="25293" y2="95410"/>
                        <a14:foregroundMark x1="25293" y1="95410" x2="37500" y2="92383"/>
                        <a14:foregroundMark x1="37500" y1="92383" x2="38770" y2="90234"/>
                        <a14:foregroundMark x1="41309" y1="85547" x2="38281" y2="95703"/>
                        <a14:foregroundMark x1="21875" y1="89941" x2="21094" y2="97852"/>
                        <a14:foregroundMark x1="63770" y1="85742" x2="64355" y2="93164"/>
                        <a14:foregroundMark x1="32227" y1="34082" x2="31641" y2="41504"/>
                        <a14:foregroundMark x1="11816" y1="6250" x2="1270" y2="22949"/>
                        <a14:foregroundMark x1="1270" y1="22949" x2="4492" y2="36133"/>
                        <a14:foregroundMark x1="55566" y1="73828" x2="55859" y2="75684"/>
                        <a14:foregroundMark x1="50152" y1="84465" x2="50293" y2="85254"/>
                        <a14:foregroundMark x1="81738" y1="1660" x2="75488" y2="13672"/>
                        <a14:backgroundMark x1="57129" y1="15039" x2="49902" y2="20313"/>
                        <a14:backgroundMark x1="49902" y1="20313" x2="53418" y2="40527"/>
                        <a14:backgroundMark x1="53418" y1="40527" x2="49121" y2="48633"/>
                        <a14:backgroundMark x1="49121" y1="48633" x2="45898" y2="38184"/>
                        <a14:backgroundMark x1="46875" y1="74707" x2="46387" y2="78418"/>
                        <a14:backgroundMark x1="50391" y1="71484" x2="50391" y2="71484"/>
                        <a14:backgroundMark x1="49902" y1="85938" x2="50293" y2="86523"/>
                        <a14:backgroundMark x1="50586" y1="82031" x2="50879" y2="84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576" y="0"/>
            <a:ext cx="51674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78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55904252-E9BE-7BDA-78F2-17DBE8DD3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86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9FDDA93F-ABF6-5BCC-DF7B-2CD6590DF3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4561368" y="357554"/>
            <a:ext cx="7320666" cy="604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BBEA90-E703-E980-55E1-8FA49090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7252" y="3429000"/>
            <a:ext cx="6788897" cy="2387600"/>
          </a:xfrm>
        </p:spPr>
        <p:txBody>
          <a:bodyPr>
            <a:noAutofit/>
          </a:bodyPr>
          <a:lstStyle/>
          <a:p>
            <a:r>
              <a:rPr lang="ru-RU" sz="3800" dirty="0">
                <a:solidFill>
                  <a:schemeClr val="accent1"/>
                </a:solidFill>
                <a:latin typeface="Comic Sans MS" panose="030F0702030302020204" pitchFamily="66" charset="0"/>
              </a:rPr>
              <a:t>Вони вирішили спільно контролювати сталь та вугілля, які традиційно використовувалися для воєн.</a:t>
            </a:r>
            <a:br>
              <a:rPr lang="ru-RU" sz="3800" dirty="0">
                <a:solidFill>
                  <a:schemeClr val="accent1"/>
                </a:solidFill>
                <a:latin typeface="Comic Sans MS" panose="030F0702030302020204" pitchFamily="66" charset="0"/>
              </a:rPr>
            </a:br>
            <a:r>
              <a:rPr lang="ru-RU" sz="3800" dirty="0">
                <a:solidFill>
                  <a:schemeClr val="accent1"/>
                </a:solidFill>
                <a:latin typeface="Comic Sans MS" panose="030F0702030302020204" pitchFamily="66" charset="0"/>
              </a:rPr>
              <a:t>Через шість років після закінчення війни вони створили </a:t>
            </a:r>
            <a:r>
              <a:rPr lang="ru-RU" sz="38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Європейське об’єднання вугілля і сталі</a:t>
            </a:r>
            <a:r>
              <a:rPr lang="ru-RU" sz="3800" dirty="0">
                <a:solidFill>
                  <a:schemeClr val="accent1"/>
                </a:solidFill>
                <a:latin typeface="Comic Sans MS" panose="030F0702030302020204" pitchFamily="66" charset="0"/>
              </a:rPr>
              <a:t>.</a:t>
            </a:r>
            <a:endParaRPr lang="en-US" sz="3800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 descr="Two men symbolizing Germany and France representing the European Coal and Steel Community">
            <a:extLst>
              <a:ext uri="{FF2B5EF4-FFF2-40B4-BE49-F238E27FC236}">
                <a16:creationId xmlns:a16="http://schemas.microsoft.com/office/drawing/2014/main" id="{661A8885-536B-BE68-5AC8-4BE4C5877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61" b="90430" l="1855" r="95020">
                        <a14:foregroundMark x1="26270" y1="16406" x2="18945" y2="22461"/>
                        <a14:foregroundMark x1="18945" y1="22461" x2="18555" y2="39160"/>
                        <a14:foregroundMark x1="18555" y1="39160" x2="9082" y2="54395"/>
                        <a14:foregroundMark x1="9082" y1="54395" x2="19434" y2="65723"/>
                        <a14:foregroundMark x1="19434" y1="65723" x2="21875" y2="66504"/>
                        <a14:foregroundMark x1="30859" y1="22754" x2="23730" y2="17969"/>
                        <a14:foregroundMark x1="23730" y1="17969" x2="7715" y2="54297"/>
                        <a14:foregroundMark x1="7715" y1="54297" x2="3809" y2="70703"/>
                        <a14:foregroundMark x1="3809" y1="70703" x2="10645" y2="85254"/>
                        <a14:foregroundMark x1="10645" y1="85254" x2="66406" y2="98047"/>
                        <a14:foregroundMark x1="66406" y1="98047" x2="86328" y2="86621"/>
                        <a14:foregroundMark x1="86328" y1="86621" x2="95117" y2="67188"/>
                        <a14:foregroundMark x1="95117" y1="67188" x2="83984" y2="26367"/>
                        <a14:foregroundMark x1="83984" y1="26367" x2="75391" y2="20605"/>
                        <a14:foregroundMark x1="81445" y1="17090" x2="76563" y2="24121"/>
                        <a14:foregroundMark x1="76563" y1="24121" x2="81445" y2="67871"/>
                        <a14:foregroundMark x1="80664" y1="28809" x2="78809" y2="28027"/>
                        <a14:foregroundMark x1="79590" y1="54297" x2="75586" y2="61133"/>
                        <a14:foregroundMark x1="75586" y1="61133" x2="70996" y2="86035"/>
                        <a14:foregroundMark x1="70996" y1="86035" x2="71777" y2="90234"/>
                        <a14:foregroundMark x1="94336" y1="73828" x2="84863" y2="80859"/>
                        <a14:foregroundMark x1="84863" y1="80859" x2="30859" y2="95117"/>
                        <a14:foregroundMark x1="30859" y1="95117" x2="10352" y2="90039"/>
                        <a14:foregroundMark x1="10352" y1="90039" x2="4688" y2="78027"/>
                        <a14:foregroundMark x1="45117" y1="78027" x2="34180" y2="84961"/>
                        <a14:foregroundMark x1="22168" y1="45898" x2="25488" y2="58008"/>
                        <a14:foregroundMark x1="10547" y1="43066" x2="2539" y2="49414"/>
                        <a14:foregroundMark x1="31152" y1="17090" x2="19727" y2="16504"/>
                        <a14:foregroundMark x1="19727" y1="16504" x2="15137" y2="23633"/>
                        <a14:foregroundMark x1="15137" y1="23633" x2="14551" y2="26660"/>
                        <a14:foregroundMark x1="77246" y1="16602" x2="83301" y2="22266"/>
                        <a14:foregroundMark x1="83301" y1="22266" x2="84863" y2="26660"/>
                        <a14:foregroundMark x1="77734" y1="49121" x2="71191" y2="56250"/>
                        <a14:foregroundMark x1="97363" y1="74219" x2="71973" y2="89941"/>
                        <a14:foregroundMark x1="71973" y1="89941" x2="20703" y2="93555"/>
                        <a14:foregroundMark x1="20703" y1="93555" x2="9082" y2="90527"/>
                        <a14:foregroundMark x1="9082" y1="90527" x2="6934" y2="76758"/>
                        <a14:foregroundMark x1="6934" y1="76758" x2="10449" y2="72559"/>
                        <a14:foregroundMark x1="28516" y1="83887" x2="16309" y2="85156"/>
                        <a14:foregroundMark x1="5176" y1="79492" x2="2637" y2="86328"/>
                        <a14:foregroundMark x1="2637" y1="86328" x2="1855" y2="866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9460"/>
            <a:ext cx="5209953" cy="83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21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55904252-E9BE-7BDA-78F2-17DBE8DD3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9B0723B1-2228-7490-7E69-73472AB02D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279670" y="405139"/>
            <a:ext cx="6099865" cy="604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BBEA90-E703-E980-55E1-8FA49090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301" y="2296632"/>
            <a:ext cx="5492602" cy="2969603"/>
          </a:xfrm>
        </p:spPr>
        <p:txBody>
          <a:bodyPr>
            <a:noAutofit/>
          </a:bodyPr>
          <a:lstStyle/>
          <a:p>
            <a:r>
              <a:rPr lang="ru-RU" sz="4400" dirty="0">
                <a:solidFill>
                  <a:schemeClr val="accent1"/>
                </a:solidFill>
                <a:latin typeface="Comic Sans MS" panose="030F0702030302020204" pitchFamily="66" charset="0"/>
              </a:rPr>
              <a:t>Зараз Європейський Союз регулює життя понад </a:t>
            </a:r>
            <a:br>
              <a:rPr lang="ru-RU" sz="4400" dirty="0">
                <a:solidFill>
                  <a:schemeClr val="accent1"/>
                </a:solidFill>
                <a:latin typeface="Comic Sans MS" panose="030F0702030302020204" pitchFamily="66" charset="0"/>
              </a:rPr>
            </a:br>
            <a:r>
              <a:rPr lang="ru-RU" sz="4400" dirty="0">
                <a:solidFill>
                  <a:schemeClr val="accent1"/>
                </a:solidFill>
                <a:latin typeface="Comic Sans MS" panose="030F0702030302020204" pitchFamily="66" charset="0"/>
              </a:rPr>
              <a:t>500 мільйонів людей. </a:t>
            </a:r>
            <a:endParaRPr lang="en-US" sz="4400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42" name="Picture 2" descr="Bright and realistic image of Europeans with European Union flags">
            <a:extLst>
              <a:ext uri="{FF2B5EF4-FFF2-40B4-BE49-F238E27FC236}">
                <a16:creationId xmlns:a16="http://schemas.microsoft.com/office/drawing/2014/main" id="{4367118B-5B00-77FA-CAED-EEB1D4A2D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734" b="89844" l="2051" r="98926">
                        <a14:foregroundMark x1="17676" y1="3418" x2="7910" y2="26563"/>
                        <a14:foregroundMark x1="7910" y1="26563" x2="4785" y2="53320"/>
                        <a14:foregroundMark x1="34570" y1="14258" x2="5176" y2="44824"/>
                        <a14:foregroundMark x1="5176" y1="44824" x2="5176" y2="44824"/>
                        <a14:foregroundMark x1="85449" y1="7324" x2="94922" y2="51270"/>
                        <a14:foregroundMark x1="82813" y1="4785" x2="91016" y2="12695"/>
                        <a14:foregroundMark x1="97070" y1="66309" x2="91504" y2="86230"/>
                        <a14:foregroundMark x1="91504" y1="86230" x2="91504" y2="86230"/>
                        <a14:foregroundMark x1="60645" y1="82910" x2="63086" y2="88379"/>
                        <a14:foregroundMark x1="52734" y1="84961" x2="57129" y2="89941"/>
                        <a14:foregroundMark x1="2930" y1="72754" x2="2148" y2="81348"/>
                        <a14:foregroundMark x1="76660" y1="84375" x2="70996" y2="83398"/>
                        <a14:foregroundMark x1="77246" y1="12695" x2="84570" y2="30566"/>
                        <a14:foregroundMark x1="89941" y1="3125" x2="97559" y2="17871"/>
                        <a14:foregroundMark x1="97559" y1="17871" x2="97363" y2="17969"/>
                        <a14:foregroundMark x1="31934" y1="11914" x2="18652" y2="22461"/>
                        <a14:foregroundMark x1="18652" y1="22461" x2="18359" y2="22461"/>
                        <a14:foregroundMark x1="16113" y1="2832" x2="2539" y2="21387"/>
                        <a14:foregroundMark x1="23438" y1="8105" x2="10254" y2="27441"/>
                        <a14:foregroundMark x1="10254" y1="27441" x2="10254" y2="27441"/>
                        <a14:foregroundMark x1="22363" y1="3711" x2="16895" y2="17480"/>
                        <a14:foregroundMark x1="26563" y1="10352" x2="23633" y2="15234"/>
                        <a14:foregroundMark x1="75879" y1="2832" x2="91699" y2="18262"/>
                        <a14:foregroundMark x1="98926" y1="3906" x2="98926" y2="5566"/>
                        <a14:foregroundMark x1="72070" y1="4004" x2="75879" y2="9180"/>
                        <a14:foregroundMark x1="69531" y1="11328" x2="70410" y2="176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908" y="0"/>
            <a:ext cx="6099864" cy="770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437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ED147984-7EC1-A690-1759-6512F46F4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A113F393-0800-9F22-EF1F-AA7985895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279670" y="405139"/>
            <a:ext cx="6099865" cy="604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A7F61676-7E43-182B-B139-9BA3D923A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582" y="2078173"/>
            <a:ext cx="5688418" cy="4351338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atin typeface="Comic Sans MS" panose="030F0702030302020204" pitchFamily="66" charset="0"/>
              </a:rPr>
              <a:t>коло з 12 золотих зірок на блакитному тлі. </a:t>
            </a:r>
          </a:p>
          <a:p>
            <a:pPr marL="0" indent="0" algn="ctr">
              <a:buNone/>
            </a:pPr>
            <a:endParaRPr lang="ru-RU" sz="2400" dirty="0">
              <a:latin typeface="Comic Sans MS" panose="030F0702030302020204" pitchFamily="66" charset="0"/>
            </a:endParaRPr>
          </a:p>
          <a:p>
            <a:pPr algn="ctr"/>
            <a:r>
              <a:rPr lang="ru-RU" sz="2400" dirty="0">
                <a:latin typeface="Comic Sans MS" panose="030F0702030302020204" pitchFamily="66" charset="0"/>
              </a:rPr>
              <a:t>В різних традиціях "12" є символічним числом, що означає абсолютну досконалість. Це також і кількість місяців у році, і кількість цифр на циферблаті годинника, тоді як коло є ще й символом єдності.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4098" name="Picture 2" descr="діти-українці тримають в руках прапор європейського союзу і україни - красива реалістична картинка">
            <a:extLst>
              <a:ext uri="{FF2B5EF4-FFF2-40B4-BE49-F238E27FC236}">
                <a16:creationId xmlns:a16="http://schemas.microsoft.com/office/drawing/2014/main" id="{40412611-8DEF-72A9-C8FD-DF099A9EB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7" b="92383" l="0" r="98438">
                        <a14:foregroundMark x1="21289" y1="4004" x2="28320" y2="35938"/>
                        <a14:foregroundMark x1="56250" y1="4395" x2="67480" y2="22949"/>
                        <a14:foregroundMark x1="67480" y1="22949" x2="67480" y2="22949"/>
                        <a14:foregroundMark x1="91016" y1="21777" x2="96777" y2="31738"/>
                        <a14:foregroundMark x1="3809" y1="17773" x2="24121" y2="39551"/>
                        <a14:foregroundMark x1="55664" y1="977" x2="55664" y2="8984"/>
                        <a14:foregroundMark x1="3125" y1="16504" x2="0" y2="35742"/>
                        <a14:foregroundMark x1="3809" y1="79590" x2="16504" y2="90723"/>
                        <a14:foregroundMark x1="16504" y1="90723" x2="59863" y2="99512"/>
                        <a14:foregroundMark x1="59863" y1="99512" x2="95801" y2="93652"/>
                        <a14:foregroundMark x1="95801" y1="93652" x2="98438" y2="84180"/>
                        <a14:foregroundMark x1="98438" y1="84180" x2="98438" y2="83203"/>
                        <a14:foregroundMark x1="14160" y1="50488" x2="14160" y2="82227"/>
                        <a14:foregroundMark x1="33301" y1="47656" x2="32129" y2="62500"/>
                        <a14:foregroundMark x1="5566" y1="53320" x2="5371" y2="64258"/>
                        <a14:foregroundMark x1="22754" y1="52051" x2="22363" y2="74609"/>
                        <a14:foregroundMark x1="64844" y1="57715" x2="68848" y2="79785"/>
                        <a14:foregroundMark x1="88184" y1="60449" x2="86816" y2="79883"/>
                        <a14:foregroundMark x1="94043" y1="69434" x2="94531" y2="88184"/>
                        <a14:foregroundMark x1="94531" y1="88184" x2="93457" y2="91992"/>
                        <a14:foregroundMark x1="87988" y1="84180" x2="87793" y2="92383"/>
                        <a14:foregroundMark x1="73047" y1="48047" x2="79395" y2="73438"/>
                        <a14:foregroundMark x1="79395" y1="73438" x2="79395" y2="73438"/>
                        <a14:foregroundMark x1="46680" y1="48438" x2="50293" y2="73828"/>
                        <a14:foregroundMark x1="37695" y1="51660" x2="35059" y2="75195"/>
                        <a14:foregroundMark x1="50684" y1="30469" x2="49316" y2="56836"/>
                        <a14:foregroundMark x1="71289" y1="36914" x2="64453" y2="66016"/>
                        <a14:foregroundMark x1="78613" y1="37500" x2="91406" y2="59277"/>
                        <a14:foregroundMark x1="81836" y1="34277" x2="63965" y2="46191"/>
                        <a14:foregroundMark x1="63965" y1="46191" x2="53125" y2="64453"/>
                        <a14:foregroundMark x1="53125" y1="64453" x2="70215" y2="70801"/>
                        <a14:foregroundMark x1="70215" y1="70801" x2="62891" y2="87012"/>
                        <a14:foregroundMark x1="62891" y1="87012" x2="54004" y2="89844"/>
                        <a14:foregroundMark x1="54004" y1="89844" x2="53711" y2="89844"/>
                        <a14:foregroundMark x1="58301" y1="82227" x2="30762" y2="71875"/>
                        <a14:foregroundMark x1="78027" y1="91211" x2="50293" y2="90234"/>
                        <a14:foregroundMark x1="14551" y1="46094" x2="14160" y2="52246"/>
                        <a14:foregroundMark x1="2344" y1="57031" x2="2344" y2="57031"/>
                        <a14:foregroundMark x1="6934" y1="45313" x2="6934" y2="45313"/>
                        <a14:foregroundMark x1="13379" y1="43652" x2="5176" y2="43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685" y="28834"/>
            <a:ext cx="5946316" cy="739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5272BE-19AF-9B19-FF58-88C5FA1A1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43100" y="82265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ПРАПОР ЄС</a:t>
            </a:r>
            <a:endParaRPr lang="en-US" sz="60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354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499</Words>
  <Application>Microsoft Office PowerPoint</Application>
  <PresentationFormat>Широкий екран</PresentationFormat>
  <Paragraphs>32</Paragraphs>
  <Slides>20</Slides>
  <Notes>0</Notes>
  <HiddenSlides>0</HiddenSlides>
  <MMClips>1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Comic Sans MS</vt:lpstr>
      <vt:lpstr>Тема Office</vt:lpstr>
      <vt:lpstr>Єдиний урок у 4-А класі до Дня Європи «Європа – наш спільний дім»</vt:lpstr>
      <vt:lpstr>Презентація PowerPoint</vt:lpstr>
      <vt:lpstr>     Насамперед тому, що ми — європейці. Ми маємо багато спільного з іншими європейцями - від Лісабону до Варшави, від Гельсінкі до Риму або у будь-якому куточку Європи.</vt:lpstr>
      <vt:lpstr>Значною мірою сьогоднішню Європу створив  Європейський Союз.  Нині ЄС складається з 27 держав, які об’єдналися разом з метою спільно будувати майбутнє, яке всім принесе мир та добробут. </vt:lpstr>
      <vt:lpstr>ФРАНЦІЯ •  НІМЕЧЧИНА  • ІТАЛІЯ  • БЕЛЬГІЯ  НІДЕРЛАНДИ  • ЛЮКСЕМБУРГ   ІРЛАНДІЯ  • ДАНІЯ  ГРЕЦІЯ  • ІСПАНІЯ  • АВСТРІЯ  • ПОРТУГАЛІЯ  • ШВЕЦІЯ  ФІНЛЯНДІЯ  • ЕСТОНІЯ  • ЛАТВІЯ  • ЛИТВА  • ПОЛЬЩА  СЛОВАЧЧИНА  • СЛОВЕНІЯ  • УГОРЩИНА  ЧЕСЬКА РЕСПУБЛІКА  • КІПР  • МАЛЬТА •  БОЛГАРІЯ  РУМУНІЯ  • ХОРВАТІЯ</vt:lpstr>
      <vt:lpstr> Після Другої світової війни Європа була дуже спустошеною.  І розумні голови з давніх «запеклих ворогів» Німеччини та Франції  почали думати про те, як у майбутньому можна запобігти війні.</vt:lpstr>
      <vt:lpstr>Вони вирішили спільно контролювати сталь та вугілля, які традиційно використовувалися для воєн. Через шість років після закінчення війни вони створили Європейське об’єднання вугілля і сталі.</vt:lpstr>
      <vt:lpstr>Зараз Європейський Союз регулює життя понад  500 мільйонів людей. </vt:lpstr>
      <vt:lpstr>ПРАПОР ЄС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ЛИСТОПАДА –  День Європейського Союзу</dc:title>
  <dc:creator>ACER</dc:creator>
  <cp:lastModifiedBy>un23 34927</cp:lastModifiedBy>
  <cp:revision>8</cp:revision>
  <dcterms:created xsi:type="dcterms:W3CDTF">2023-10-26T07:32:31Z</dcterms:created>
  <dcterms:modified xsi:type="dcterms:W3CDTF">2026-05-11T08:36:17Z</dcterms:modified>
</cp:coreProperties>
</file>