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69" r:id="rId2"/>
    <p:sldId id="278" r:id="rId3"/>
    <p:sldId id="279" r:id="rId4"/>
    <p:sldId id="270" r:id="rId5"/>
    <p:sldId id="271" r:id="rId6"/>
    <p:sldId id="272" r:id="rId7"/>
    <p:sldId id="273" r:id="rId8"/>
    <p:sldId id="263" r:id="rId9"/>
    <p:sldId id="274" r:id="rId10"/>
    <p:sldId id="275" r:id="rId11"/>
    <p:sldId id="276" r:id="rId12"/>
    <p:sldId id="277" r:id="rId13"/>
    <p:sldId id="280" r:id="rId14"/>
  </p:sldIdLst>
  <p:sldSz cx="12188825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1152">
          <p15:clr>
            <a:srgbClr val="A4A3A4"/>
          </p15:clr>
        </p15:guide>
        <p15:guide id="4" orient="horz" pos="3888">
          <p15:clr>
            <a:srgbClr val="A4A3A4"/>
          </p15:clr>
        </p15:guide>
        <p15:guide id="5" orient="horz" pos="3072">
          <p15:clr>
            <a:srgbClr val="A4A3A4"/>
          </p15:clr>
        </p15:guide>
        <p15:guide id="6" orient="horz" pos="432">
          <p15:clr>
            <a:srgbClr val="A4A3A4"/>
          </p15:clr>
        </p15:guide>
        <p15:guide id="7" orient="horz" pos="3648">
          <p15:clr>
            <a:srgbClr val="A4A3A4"/>
          </p15:clr>
        </p15:guide>
        <p15:guide id="8" pos="3839">
          <p15:clr>
            <a:srgbClr val="A4A3A4"/>
          </p15:clr>
        </p15:guide>
        <p15:guide id="9" pos="767">
          <p15:clr>
            <a:srgbClr val="A4A3A4"/>
          </p15:clr>
        </p15:guide>
        <p15:guide id="10" pos="6911">
          <p15:clr>
            <a:srgbClr val="A4A3A4"/>
          </p15:clr>
        </p15:guide>
        <p15:guide id="11" pos="5711">
          <p15:clr>
            <a:srgbClr val="A4A3A4"/>
          </p15:clr>
        </p15:guide>
        <p15:guide id="12" pos="7247">
          <p15:clr>
            <a:srgbClr val="A4A3A4"/>
          </p15:clr>
        </p15:guide>
        <p15:guide id="13" pos="3695">
          <p15:clr>
            <a:srgbClr val="A4A3A4"/>
          </p15:clr>
        </p15:guide>
        <p15:guide id="14" pos="431">
          <p15:clr>
            <a:srgbClr val="A4A3A4"/>
          </p15:clr>
        </p15:guide>
        <p15:guide id="15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76" autoAdjust="0"/>
    <p:restoredTop sz="94660"/>
  </p:normalViewPr>
  <p:slideViewPr>
    <p:cSldViewPr>
      <p:cViewPr varScale="1">
        <p:scale>
          <a:sx n="73" d="100"/>
          <a:sy n="73" d="100"/>
        </p:scale>
        <p:origin x="924" y="78"/>
      </p:cViewPr>
      <p:guideLst>
        <p:guide orient="horz" pos="2160"/>
        <p:guide orient="horz" pos="1008"/>
        <p:guide orient="horz" pos="1152"/>
        <p:guide orient="horz" pos="3888"/>
        <p:guide orient="horz" pos="3072"/>
        <p:guide orient="horz" pos="432"/>
        <p:guide orient="horz" pos="3648"/>
        <p:guide pos="3839"/>
        <p:guide pos="767"/>
        <p:guide pos="6911"/>
        <p:guide pos="5711"/>
        <p:guide pos="7247"/>
        <p:guide pos="3695"/>
        <p:guide pos="431"/>
        <p:guide pos="287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3054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3F85205-7E34-4778-ABE2-A22D8A04FDD5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446DCAE-1661-43FF-8A44-43DAFDC1FD9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198F8CD-B17C-4AF3-9358-8F83F41B51C4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9C971FF-EF28-4195-A575-329446EFAA5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69C971FF-EF28-4195-A575-329446EFAA55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4379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Вставьте изображение интересного для туристов места в вашей стране.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60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Вставьте карту своей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152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Вставьте изображение какого-либо географического объекта вашей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2792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Вставьте изображение времени года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9894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Вставьте изображение животного или растения в вашей стране.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0140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 rtlCol="0"/>
          <a:lstStyle/>
          <a:p>
            <a:pPr rtl="0"/>
            <a:fld id="{97A181B6-B371-4031-9CBE-ED0985B01CB6}" type="slidenum">
              <a:rPr lang="ru-RU" smtClean="0"/>
              <a:pPr rtl="0"/>
              <a:t>8</a:t>
            </a:fld>
            <a:endParaRPr lang="ru-RU" dirty="0"/>
          </a:p>
        </p:txBody>
      </p:sp>
      <p:sp>
        <p:nvSpPr>
          <p:cNvPr id="89090" name="Прямоугольник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Прямоугольник 3"/>
          <p:cNvSpPr>
            <a:spLocks noGrp="1" noChangeArrowheads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Добавьте на временную шкалу важные моменты в истории вашей страны.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9052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Вставьте изображение обычая или традиции.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3820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Вставьте изображение главы своей страны.</a:t>
            </a:r>
          </a:p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4510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/>
              <a:t>Вставьте изображение отрасли экономики вашей страны.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69C971FF-EF28-4195-A575-329446EFAA55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1772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243" y="1803405"/>
            <a:ext cx="9446339" cy="1825096"/>
          </a:xfrm>
        </p:spPr>
        <p:txBody>
          <a:bodyPr anchor="b">
            <a:normAutofit/>
          </a:bodyPr>
          <a:lstStyle>
            <a:lvl1pPr algn="l">
              <a:defRPr sz="5998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243" y="3632201"/>
            <a:ext cx="9446339" cy="685800"/>
          </a:xfrm>
        </p:spPr>
        <p:txBody>
          <a:bodyPr>
            <a:normAutofit/>
          </a:bodyPr>
          <a:lstStyle>
            <a:lvl1pPr marL="0" indent="0" algn="l">
              <a:buNone/>
              <a:defRPr sz="19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7501" y="4314328"/>
            <a:ext cx="2910082" cy="374642"/>
          </a:xfrm>
        </p:spPr>
        <p:txBody>
          <a:bodyPr/>
          <a:lstStyle/>
          <a:p>
            <a:pPr rtl="0"/>
            <a:fld id="{9328AA04-41EC-4F85-905F-667C160D7FF6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243" y="4323846"/>
            <a:ext cx="6399133" cy="365125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096" y="1430867"/>
            <a:ext cx="2742486" cy="365125"/>
          </a:xfrm>
        </p:spPr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625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598" y="4697361"/>
            <a:ext cx="10819216" cy="81935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549" y="941440"/>
            <a:ext cx="10819022" cy="3478161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5516716"/>
            <a:ext cx="10817582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649748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10817582" cy="2802467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9134"/>
            <a:ext cx="10127878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434665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01" y="753534"/>
            <a:ext cx="10148889" cy="2604495"/>
          </a:xfrm>
        </p:spPr>
        <p:txBody>
          <a:bodyPr anchor="ctr"/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525" y="3365557"/>
            <a:ext cx="9590238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1" y="3959863"/>
            <a:ext cx="10148889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9942"/>
            <a:ext cx="6989671" cy="365125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6126" y="93345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1370" y="2701290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7391358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228" y="1124702"/>
            <a:ext cx="10143544" cy="2511835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200" y="3648316"/>
            <a:ext cx="10142012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2417" y="378884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622" y="378884"/>
            <a:ext cx="6989671" cy="365125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25434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621" y="2202080"/>
            <a:ext cx="3455532" cy="617320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620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7662" y="2201333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5721" y="2904067"/>
            <a:ext cx="34555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03" y="2192866"/>
            <a:ext cx="3455532" cy="626534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49704" y="2904565"/>
            <a:ext cx="34555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5703319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7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439" y="4191001"/>
            <a:ext cx="3450683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439" y="2362200"/>
            <a:ext cx="345068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439" y="4873765"/>
            <a:ext cx="3450683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3124" y="4191001"/>
            <a:ext cx="3448037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3124" y="2362200"/>
            <a:ext cx="344803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3125" y="4873764"/>
            <a:ext cx="344803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7635" y="4191001"/>
            <a:ext cx="3455569" cy="682765"/>
          </a:xfrm>
        </p:spPr>
        <p:txBody>
          <a:bodyPr anchor="b">
            <a:noAutofit/>
          </a:bodyPr>
          <a:lstStyle>
            <a:lvl1pPr marL="0" indent="0">
              <a:buNone/>
              <a:defRPr sz="23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7759" y="2362200"/>
            <a:ext cx="344698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7635" y="4873762"/>
            <a:ext cx="3451546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2846858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622" y="2194560"/>
            <a:ext cx="10817582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C98E4C3-AD28-4616-8CF5-0FE7933A3213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1322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6339" y="745067"/>
            <a:ext cx="2056864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200" y="745068"/>
            <a:ext cx="8202064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79942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D8724D15-8572-42F0-ACF2-90043F48B512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1"/>
            <a:ext cx="6989671" cy="365125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279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3BCB13C-C763-418B-A695-5A6B336362B7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65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88825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753534"/>
            <a:ext cx="10817581" cy="2801935"/>
          </a:xfrm>
        </p:spPr>
        <p:txBody>
          <a:bodyPr anchor="b">
            <a:normAutofit/>
          </a:bodyPr>
          <a:lstStyle>
            <a:lvl1pPr algn="r">
              <a:defRPr sz="3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200" y="3641726"/>
            <a:ext cx="10487468" cy="955675"/>
          </a:xfrm>
        </p:spPr>
        <p:txBody>
          <a:bodyPr>
            <a:normAutofit/>
          </a:bodyPr>
          <a:lstStyle>
            <a:lvl1pPr marL="0" indent="0" algn="r">
              <a:buNone/>
              <a:defRPr sz="21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2417" y="381001"/>
            <a:ext cx="2910082" cy="365125"/>
          </a:xfrm>
        </p:spPr>
        <p:txBody>
          <a:bodyPr/>
          <a:lstStyle>
            <a:lvl1pPr algn="r">
              <a:defRPr/>
            </a:lvl1pPr>
          </a:lstStyle>
          <a:p>
            <a:pPr rtl="0"/>
            <a:fld id="{3E17DA4E-00AF-4A26-A323-3ED62BDC277A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622" y="381002"/>
            <a:ext cx="6989671" cy="364065"/>
          </a:xfrm>
        </p:spPr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59623" y="381001"/>
            <a:ext cx="643580" cy="365125"/>
          </a:xfrm>
        </p:spPr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961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3" y="2194560"/>
            <a:ext cx="5332611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C7895CA-77B8-4F2A-A2DA-23B0440130FB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52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4846" y="762000"/>
            <a:ext cx="8608358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171" y="2183802"/>
            <a:ext cx="5078668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622" y="3132667"/>
            <a:ext cx="5310392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9133" y="2183802"/>
            <a:ext cx="5104070" cy="823912"/>
          </a:xfrm>
        </p:spPr>
        <p:txBody>
          <a:bodyPr anchor="b">
            <a:normAutofit/>
          </a:bodyPr>
          <a:lstStyle>
            <a:lvl1pPr marL="0" indent="0">
              <a:buNone/>
              <a:defRPr sz="2799" b="0">
                <a:solidFill>
                  <a:schemeClr val="tx1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3132667"/>
            <a:ext cx="5332611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7D73378-74C0-4D03-8BE4-B322A2CE425B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65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A8E081F-A649-4E94-B0E2-2C6E9AFD47D3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39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1C29CD3-F0EB-406F-8C34-68085E2C2794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36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2" y="1524000"/>
            <a:ext cx="4113728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4281" y="746760"/>
            <a:ext cx="6508923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2" y="3124200"/>
            <a:ext cx="4113728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303F970-1E89-4A89-85C7-BE63500F0BA6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62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1524000"/>
            <a:ext cx="6871450" cy="1600200"/>
          </a:xfrm>
        </p:spPr>
        <p:txBody>
          <a:bodyPr anchor="b"/>
          <a:lstStyle>
            <a:lvl1pPr algn="l">
              <a:defRPr sz="31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59191" y="751242"/>
            <a:ext cx="3644013" cy="5467443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621" y="3124200"/>
            <a:ext cx="687145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68CCEB4-17EE-417C-AC95-85DE58BA6520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F36C87F6-986D-49E6-AF40-1B3A1EE8064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733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622" y="2194561"/>
            <a:ext cx="10817582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3122" y="6356351"/>
            <a:ext cx="29100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093AE256-EDBE-4252-8C26-AB55F062A09C}" type="datetime1">
              <a:rPr lang="ru-RU" smtClean="0"/>
              <a:t>19.11.2025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621" y="6355846"/>
            <a:ext cx="7770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ru-RU" smtClean="0"/>
              <a:t>Добавить нижний колонтитул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0718" y="38100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F36C87F6-986D-49E6-AF40-1B3A1EE8064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 bwMode="ltGray">
          <a:xfrm>
            <a:off x="1460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"/>
                  <a:lumOff val="95000"/>
                </a:schemeClr>
              </a:gs>
              <a:gs pos="74000">
                <a:schemeClr val="accent3">
                  <a:lumMod val="45000"/>
                  <a:lumOff val="55000"/>
                </a:schemeClr>
              </a:gs>
              <a:gs pos="83000">
                <a:schemeClr val="accent3">
                  <a:lumMod val="45000"/>
                  <a:lumOff val="55000"/>
                </a:schemeClr>
              </a:gs>
              <a:gs pos="100000">
                <a:schemeClr val="accent3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rtl="0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910629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r" defTabSz="914126" rtl="0" eaLnBrk="1" latinLnBrk="0" hangingPunct="1">
        <a:lnSpc>
          <a:spcPct val="90000"/>
        </a:lnSpc>
        <a:spcBef>
          <a:spcPct val="0"/>
        </a:spcBef>
        <a:buNone/>
        <a:defRPr sz="3999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1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413892" y="908720"/>
            <a:ext cx="9753600" cy="2248273"/>
          </a:xfrm>
        </p:spPr>
        <p:txBody>
          <a:bodyPr rtlCol="0">
            <a:normAutofit fontScale="90000"/>
          </a:bodyPr>
          <a:lstStyle/>
          <a:p>
            <a:pPr algn="ctr"/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</a:rPr>
              <a:t>Голодомор- </a:t>
            </a:r>
            <a:r>
              <a:rPr lang="ru-RU" sz="7200" dirty="0" err="1" smtClean="0">
                <a:solidFill>
                  <a:schemeClr val="tx2">
                    <a:lumMod val="25000"/>
                  </a:schemeClr>
                </a:solidFill>
              </a:rPr>
              <a:t>біль</a:t>
            </a:r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tx2">
                    <a:lumMod val="25000"/>
                  </a:schemeClr>
                </a:solidFill>
              </a:rPr>
              <a:t>душі</a:t>
            </a:r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</a:rPr>
              <a:t> та </a:t>
            </a:r>
            <a:r>
              <a:rPr lang="ru-RU" sz="7200" dirty="0" err="1" smtClean="0">
                <a:solidFill>
                  <a:schemeClr val="tx2">
                    <a:lumMod val="25000"/>
                  </a:schemeClr>
                </a:solidFill>
              </a:rPr>
              <a:t>пам’ять</a:t>
            </a:r>
            <a:r>
              <a:rPr lang="ru-RU" sz="7200" dirty="0" smtClean="0">
                <a:solidFill>
                  <a:schemeClr val="tx2">
                    <a:lumMod val="25000"/>
                  </a:schemeClr>
                </a:solidFill>
              </a:rPr>
              <a:t> </a:t>
            </a:r>
            <a:r>
              <a:rPr lang="ru-RU" sz="7200" dirty="0" err="1" smtClean="0">
                <a:solidFill>
                  <a:schemeClr val="tx2">
                    <a:lumMod val="25000"/>
                  </a:schemeClr>
                </a:solidFill>
              </a:rPr>
              <a:t>серця</a:t>
            </a:r>
            <a:endParaRPr lang="ru-RU" sz="72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542684" y="5373216"/>
            <a:ext cx="3528392" cy="1308967"/>
          </a:xfrm>
        </p:spPr>
        <p:txBody>
          <a:bodyPr rtlCol="0">
            <a:normAutofit/>
          </a:bodyPr>
          <a:lstStyle/>
          <a:p>
            <a:pPr rtl="0"/>
            <a:r>
              <a:rPr lang="uk-UA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Підготувала </a:t>
            </a:r>
          </a:p>
          <a:p>
            <a:pPr rtl="0"/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Вчитель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-дефектолог</a:t>
            </a:r>
          </a:p>
          <a:p>
            <a:pPr rtl="0"/>
            <a:r>
              <a:rPr lang="ru-RU" sz="2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Нікітіна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Я.О.</a:t>
            </a:r>
            <a:endParaRPr lang="ru-RU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860" y="2708920"/>
            <a:ext cx="4876800" cy="3371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70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621" y="548680"/>
            <a:ext cx="11025415" cy="567000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3600" i="1" spc="-8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Спогади</a:t>
            </a:r>
            <a:r>
              <a:rPr lang="ru-RU" sz="3600" i="1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i="1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очевидців</a:t>
            </a:r>
            <a:endParaRPr lang="ru-RU" sz="3600" i="1" spc="-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Тоді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був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неврожай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засуха. А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відбирала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виростили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люди.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відбирали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документів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пред'являли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їм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заперечували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Приходили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чоловіки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4—5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осіб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З'являлися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вечірній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час. Забирали зерно,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дивилися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горшках, яка є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і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з'їдали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виливали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Приходили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щоденно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Люди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них усе ховали,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закопували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Але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сховати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неможливо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Вони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шукали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шомполами,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переколювали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геть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усе. Люди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в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мерзлу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картоплю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мишей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котів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липові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листки,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корінці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ягоди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гриби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їжаків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відростки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калини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підпікали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сирими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голодували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Дуже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багато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вмирало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людей,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цілими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сім'ями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Ховали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попід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хатами. На них нема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хрестів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пам'ятників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згадують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хто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зостався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живим. В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смерті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 виню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владу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</a:p>
          <a:p>
            <a:endParaRPr lang="ru-RU" spc="-8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Заріцька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Станіслава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Іванівна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1923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р.н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., село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Яворівка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pc="-8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Житомирської</a:t>
            </a:r>
            <a:r>
              <a:rPr lang="ru-RU" spc="-8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обл.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rtl="0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042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3773" y="836713"/>
            <a:ext cx="5184576" cy="5381972"/>
          </a:xfrm>
        </p:spPr>
        <p:txBody>
          <a:bodyPr rtlCol="0"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листопада 2006 року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Верховна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Рада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закон «Про Голодомор 1932—1933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трактує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1932—1933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 геноцид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ухвалене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233 голосами.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1932—1933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геноцидом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народу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наступні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6170593" y="764374"/>
            <a:ext cx="5332611" cy="5454312"/>
          </a:xfrm>
        </p:spPr>
        <p:txBody>
          <a:bodyPr rtlCol="0">
            <a:normAutofit fontScale="92500" lnSpcReduction="20000"/>
          </a:bodyPr>
          <a:lstStyle/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Австралія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Ватикан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Грузія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Еквадор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Естонія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Канада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Колумбія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Латвія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Литва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Мексика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Парагвай </a:t>
            </a: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Польща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Португалія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Угорщина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9899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Туризм в (вашей стране)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Расскажите об интересных местах в своей стране, которые могут заинтересовать посетителей из других стран.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7670224" y="908720"/>
            <a:ext cx="3832980" cy="5309965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Емблема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жалобних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днів</a:t>
            </a:r>
            <a:r>
              <a:rPr lang="ru-RU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жертвами Голодомору.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260648"/>
            <a:ext cx="698460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5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" y="188640"/>
            <a:ext cx="11089232" cy="6140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34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622" y="753533"/>
            <a:ext cx="5984854" cy="4403659"/>
          </a:xfrm>
        </p:spPr>
        <p:txBody>
          <a:bodyPr>
            <a:normAutofit/>
          </a:bodyPr>
          <a:lstStyle/>
          <a:p>
            <a:r>
              <a:rPr lang="ru-RU" sz="4800" dirty="0" err="1"/>
              <a:t>Гілка</a:t>
            </a:r>
            <a:r>
              <a:rPr lang="ru-RU" sz="4800" dirty="0"/>
              <a:t> </a:t>
            </a:r>
            <a:r>
              <a:rPr lang="ru-RU" sz="4800" dirty="0" err="1"/>
              <a:t>калини</a:t>
            </a:r>
            <a:r>
              <a:rPr lang="ru-RU" sz="4800" dirty="0"/>
              <a:t> та колоски </a:t>
            </a:r>
            <a:r>
              <a:rPr lang="ru-RU" sz="4800" dirty="0" err="1"/>
              <a:t>традиційно</a:t>
            </a:r>
            <a:r>
              <a:rPr lang="ru-RU" sz="4800" dirty="0"/>
              <a:t> </a:t>
            </a:r>
            <a:r>
              <a:rPr lang="ru-RU" sz="4800" dirty="0" err="1"/>
              <a:t>символізують</a:t>
            </a:r>
            <a:r>
              <a:rPr lang="ru-RU" sz="4800" dirty="0"/>
              <a:t> </a:t>
            </a:r>
            <a:r>
              <a:rPr lang="ru-RU" sz="4800" dirty="0" err="1"/>
              <a:t>цю</a:t>
            </a:r>
            <a:r>
              <a:rPr lang="ru-RU" sz="4800" dirty="0"/>
              <a:t> </a:t>
            </a:r>
            <a:r>
              <a:rPr lang="ru-RU" sz="4800" dirty="0" err="1"/>
              <a:t>трагедію</a:t>
            </a:r>
            <a:r>
              <a:rPr lang="ru-RU" sz="4800" dirty="0"/>
              <a:t>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388" y="-747464"/>
            <a:ext cx="7260571" cy="72728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079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788" y="620688"/>
            <a:ext cx="5402188" cy="58326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22404" y="476673"/>
            <a:ext cx="5616624" cy="2376263"/>
          </a:xfrm>
        </p:spPr>
        <p:txBody>
          <a:bodyPr>
            <a:normAutofit/>
          </a:bodyPr>
          <a:lstStyle/>
          <a:p>
            <a:r>
              <a:rPr lang="ru-RU" dirty="0" err="1"/>
              <a:t>Голодомо́р</a:t>
            </a:r>
            <a:r>
              <a:rPr lang="ru-RU" dirty="0"/>
              <a:t> 1932—1933 </a:t>
            </a:r>
            <a:r>
              <a:rPr lang="ru-RU" dirty="0" err="1"/>
              <a:t>років</a:t>
            </a:r>
            <a:r>
              <a:rPr lang="ru-RU" dirty="0"/>
              <a:t> — акт геноциду </a:t>
            </a:r>
            <a:r>
              <a:rPr lang="ru-RU" dirty="0" err="1"/>
              <a:t>українського</a:t>
            </a:r>
            <a:r>
              <a:rPr lang="ru-RU" dirty="0"/>
              <a:t> </a:t>
            </a:r>
            <a:r>
              <a:rPr lang="ru-RU" dirty="0" smtClean="0"/>
              <a:t>народу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/>
              <a:t>призвів</a:t>
            </a:r>
            <a:r>
              <a:rPr lang="ru-RU" dirty="0"/>
              <a:t> до </a:t>
            </a:r>
            <a:r>
              <a:rPr lang="ru-RU" dirty="0" err="1"/>
              <a:t>смерті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голоду 3,941 млн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238428" y="3212976"/>
            <a:ext cx="5400600" cy="3240360"/>
          </a:xfrm>
        </p:spPr>
        <p:txBody>
          <a:bodyPr>
            <a:noAutofit/>
          </a:bodyPr>
          <a:lstStyle/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цілеспрямованими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заходами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вищого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керівництва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розрахованими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придушення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національно-визвольного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руху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фізичного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знищення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українських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селян.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48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0000">
              <a:schemeClr val="bg1"/>
            </a:gs>
            <a:gs pos="42000">
              <a:schemeClr val="bg2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94846" y="764373"/>
            <a:ext cx="8608358" cy="72339"/>
          </a:xfrm>
        </p:spPr>
        <p:txBody>
          <a:bodyPr rtlCol="0">
            <a:normAutofit fontScale="90000"/>
          </a:bodyPr>
          <a:lstStyle/>
          <a:p>
            <a:pPr rtl="0"/>
            <a:r>
              <a:rPr lang="ru-RU" dirty="0" smtClean="0"/>
              <a:t>Где находится (ваша страна)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942284" y="692696"/>
            <a:ext cx="6560920" cy="6165304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Перший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жертвам Голодомору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було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1983 року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Едмонтоні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Онтаріо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силами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діаспори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Основа монументу –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тріснуте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жорно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символ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можливості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добути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хліб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мотив часто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монументі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розміщено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«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memory of the millions who perished in the genocidal Famine inflicted upon Ukraine by the Soviet regime in Moscow 1932-33. Let us all stand guard against tyranny, violence and inhumanity</a:t>
            </a:r>
            <a:r>
              <a:rPr lang="en-US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48" y="188641"/>
            <a:ext cx="4627240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953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err="1" smtClean="0"/>
              <a:t>Геогафические</a:t>
            </a:r>
            <a:r>
              <a:rPr lang="ru-RU" dirty="0" smtClean="0"/>
              <a:t> объекты (вашей страны)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685621" y="2194560"/>
            <a:ext cx="5332611" cy="4024126"/>
          </a:xfrm>
        </p:spPr>
        <p:txBody>
          <a:bodyPr rtlCol="0">
            <a:normAutofit/>
          </a:bodyPr>
          <a:lstStyle/>
          <a:p>
            <a:pPr rtl="0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0593" y="260648"/>
            <a:ext cx="5332611" cy="6264696"/>
          </a:xfrm>
        </p:spPr>
        <p:txBody>
          <a:bodyPr rtlCol="0">
            <a:normAutofit/>
          </a:bodyPr>
          <a:lstStyle/>
          <a:p>
            <a:r>
              <a:rPr lang="ru-RU" dirty="0"/>
              <a:t>2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Пам'ятник</a:t>
            </a:r>
            <a:r>
              <a:rPr lang="ru-RU" dirty="0">
                <a:solidFill>
                  <a:schemeClr val="bg1"/>
                </a:solidFill>
              </a:rPr>
              <a:t> до 50-річчя штучного голодомору 1932-1933 </a:t>
            </a:r>
            <a:r>
              <a:rPr lang="ru-RU" dirty="0" err="1">
                <a:solidFill>
                  <a:schemeClr val="bg1"/>
                </a:solidFill>
              </a:rPr>
              <a:t>років</a:t>
            </a:r>
            <a:r>
              <a:rPr lang="ru-RU" dirty="0">
                <a:solidFill>
                  <a:schemeClr val="bg1"/>
                </a:solidFill>
              </a:rPr>
              <a:t> у </a:t>
            </a:r>
            <a:r>
              <a:rPr lang="ru-RU" dirty="0" err="1">
                <a:solidFill>
                  <a:schemeClr val="bg1"/>
                </a:solidFill>
              </a:rPr>
              <a:t>Вінніпезі</a:t>
            </a:r>
            <a:r>
              <a:rPr lang="ru-RU" dirty="0">
                <a:solidFill>
                  <a:schemeClr val="bg1"/>
                </a:solidFill>
              </a:rPr>
              <a:t> (</a:t>
            </a:r>
            <a:r>
              <a:rPr lang="ru-RU" dirty="0" smtClean="0">
                <a:solidFill>
                  <a:schemeClr val="bg1"/>
                </a:solidFill>
              </a:rPr>
              <a:t>1984, Канада). </a:t>
            </a:r>
            <a:r>
              <a:rPr lang="ru-RU" dirty="0" err="1">
                <a:solidFill>
                  <a:schemeClr val="bg1"/>
                </a:solidFill>
              </a:rPr>
              <a:t>Архітектор</a:t>
            </a:r>
            <a:r>
              <a:rPr lang="ru-RU" dirty="0">
                <a:solidFill>
                  <a:schemeClr val="bg1"/>
                </a:solidFill>
              </a:rPr>
              <a:t> – Роман Коваль.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 err="1">
                <a:solidFill>
                  <a:schemeClr val="bg1"/>
                </a:solidFill>
              </a:rPr>
              <a:t>Містить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напис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українською</a:t>
            </a:r>
            <a:r>
              <a:rPr lang="ru-RU" dirty="0">
                <a:solidFill>
                  <a:schemeClr val="bg1"/>
                </a:solidFill>
              </a:rPr>
              <a:t>: «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пам'ятник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споруджено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відзначення</a:t>
            </a:r>
            <a:r>
              <a:rPr lang="ru-RU" dirty="0">
                <a:solidFill>
                  <a:schemeClr val="bg1"/>
                </a:solidFill>
              </a:rPr>
              <a:t> 50-ліття голоду-геноциду в </a:t>
            </a:r>
            <a:r>
              <a:rPr lang="ru-RU" dirty="0" err="1">
                <a:solidFill>
                  <a:schemeClr val="bg1"/>
                </a:solidFill>
              </a:rPr>
              <a:t>Україні</a:t>
            </a:r>
            <a:r>
              <a:rPr lang="ru-RU" dirty="0">
                <a:solidFill>
                  <a:schemeClr val="bg1"/>
                </a:solidFill>
              </a:rPr>
              <a:t> в 1932-33 роках і для </a:t>
            </a:r>
            <a:r>
              <a:rPr lang="ru-RU" dirty="0" err="1">
                <a:solidFill>
                  <a:schemeClr val="bg1"/>
                </a:solidFill>
              </a:rPr>
              <a:t>увічнення</a:t>
            </a:r>
            <a:r>
              <a:rPr lang="ru-RU" dirty="0">
                <a:solidFill>
                  <a:schemeClr val="bg1"/>
                </a:solidFill>
              </a:rPr>
              <a:t> пам'яті </a:t>
            </a:r>
            <a:r>
              <a:rPr lang="ru-RU" dirty="0" err="1">
                <a:solidFill>
                  <a:schemeClr val="bg1"/>
                </a:solidFill>
              </a:rPr>
              <a:t>понад</a:t>
            </a:r>
            <a:r>
              <a:rPr lang="ru-RU" dirty="0">
                <a:solidFill>
                  <a:schemeClr val="bg1"/>
                </a:solidFill>
              </a:rPr>
              <a:t> 7 000 000 </a:t>
            </a:r>
            <a:r>
              <a:rPr lang="ru-RU" dirty="0" err="1">
                <a:solidFill>
                  <a:schemeClr val="bg1"/>
                </a:solidFill>
              </a:rPr>
              <a:t>невинних</a:t>
            </a:r>
            <a:r>
              <a:rPr lang="ru-RU" dirty="0">
                <a:solidFill>
                  <a:schemeClr val="bg1"/>
                </a:solidFill>
              </a:rPr>
              <a:t> жертв </a:t>
            </a:r>
            <a:r>
              <a:rPr lang="ru-RU" dirty="0" err="1" smtClean="0">
                <a:solidFill>
                  <a:schemeClr val="bg1"/>
                </a:solidFill>
              </a:rPr>
              <a:t>планово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створеного</a:t>
            </a:r>
            <a:r>
              <a:rPr lang="ru-RU" dirty="0">
                <a:solidFill>
                  <a:schemeClr val="bg1"/>
                </a:solidFill>
              </a:rPr>
              <a:t> голодомору </a:t>
            </a:r>
            <a:r>
              <a:rPr lang="ru-RU" dirty="0" err="1">
                <a:solidFill>
                  <a:schemeClr val="bg1"/>
                </a:solidFill>
              </a:rPr>
              <a:t>совєтським</a:t>
            </a:r>
            <a:r>
              <a:rPr lang="ru-RU" dirty="0">
                <a:solidFill>
                  <a:schemeClr val="bg1"/>
                </a:solidFill>
              </a:rPr>
              <a:t> урядом у </a:t>
            </a:r>
            <a:r>
              <a:rPr lang="ru-RU" dirty="0" err="1">
                <a:solidFill>
                  <a:schemeClr val="bg1"/>
                </a:solidFill>
              </a:rPr>
              <a:t>Москві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Пам'ятаючи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цю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велику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трагедію</a:t>
            </a:r>
            <a:r>
              <a:rPr lang="ru-RU" dirty="0">
                <a:solidFill>
                  <a:schemeClr val="bg1"/>
                </a:solidFill>
              </a:rPr>
              <a:t>, ми </a:t>
            </a:r>
            <a:r>
              <a:rPr lang="ru-RU" dirty="0" err="1">
                <a:solidFill>
                  <a:schemeClr val="bg1"/>
                </a:solidFill>
              </a:rPr>
              <a:t>переконані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цей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нелюдяний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вчинок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ніколи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відійде</a:t>
            </a:r>
            <a:r>
              <a:rPr lang="ru-RU" dirty="0">
                <a:solidFill>
                  <a:schemeClr val="bg1"/>
                </a:solidFill>
              </a:rPr>
              <a:t> в </a:t>
            </a:r>
            <a:r>
              <a:rPr lang="ru-RU" dirty="0" err="1">
                <a:solidFill>
                  <a:schemeClr val="bg1"/>
                </a:solidFill>
              </a:rPr>
              <a:t>забуття</a:t>
            </a:r>
            <a:r>
              <a:rPr lang="ru-RU" dirty="0">
                <a:solidFill>
                  <a:schemeClr val="bg1"/>
                </a:solidFill>
              </a:rPr>
              <a:t>, і </a:t>
            </a:r>
            <a:r>
              <a:rPr lang="ru-RU" dirty="0" err="1">
                <a:solidFill>
                  <a:schemeClr val="bg1"/>
                </a:solidFill>
              </a:rPr>
              <a:t>це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небувале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страждання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ніколи</a:t>
            </a:r>
            <a:r>
              <a:rPr lang="ru-RU" dirty="0">
                <a:solidFill>
                  <a:schemeClr val="bg1"/>
                </a:solidFill>
              </a:rPr>
              <a:t> не повториться в </a:t>
            </a:r>
            <a:r>
              <a:rPr lang="ru-RU" dirty="0" err="1">
                <a:solidFill>
                  <a:schemeClr val="bg1"/>
                </a:solidFill>
              </a:rPr>
              <a:t>історії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людства</a:t>
            </a:r>
            <a:r>
              <a:rPr lang="ru-RU" dirty="0">
                <a:solidFill>
                  <a:schemeClr val="bg1"/>
                </a:solidFill>
              </a:rPr>
              <a:t>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116632"/>
            <a:ext cx="5828476" cy="662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6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Климат (вашей страны)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rtl="0"/>
            <a:r>
              <a:rPr lang="ru-RU" dirty="0" smtClean="0"/>
              <a:t>Расскажите о типических погодных условиях в вашей стране на продолжении календарного года.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876871" y="476672"/>
            <a:ext cx="5122197" cy="6192688"/>
          </a:xfrm>
        </p:spPr>
        <p:txBody>
          <a:bodyPr rtlCol="0">
            <a:normAutofit lnSpcReduction="10000"/>
          </a:bodyPr>
          <a:lstStyle/>
          <a:p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жертвам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українського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Голодомору-Геноциду 1932—1933 </a:t>
            </a:r>
            <a:r>
              <a:rPr lang="ru-RU" sz="32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(англ.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Holodomor Memorial to Victims of the Ukrainian Famine-Genocide of 1932–1933[4]) —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присвячений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мільйонам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українців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замордованих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голодом у 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Відкритий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листопада 2015 року в </a:t>
            </a:r>
            <a:r>
              <a:rPr lang="ru-RU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Вашингтона (США).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56" y="332656"/>
            <a:ext cx="655129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9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Среда (вашей страны)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Перечислите некоторые местные животные и растения, которые могут встречаться в вашей стране.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70593" y="476672"/>
            <a:ext cx="5332611" cy="6480720"/>
          </a:xfrm>
        </p:spPr>
        <p:txBody>
          <a:bodyPr rtlCol="0"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Києві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території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музею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пам'яті жертв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голодоморів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цілий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 з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декількома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монументами.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скульптура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дівчинки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колосками у руках – «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Дитина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 Комплекс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збудовано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проектом народного художника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Анатолія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Гайдамаки.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Зведено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2008-2010 роках,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запланована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розбудова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затвердженим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5" y="260648"/>
            <a:ext cx="5070022" cy="640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История (вашей страны)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Приведите хронологию важных исторических событий в вашей стране или регионе.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41302"/>
              </p:ext>
            </p:extLst>
          </p:nvPr>
        </p:nvGraphicFramePr>
        <p:xfrm>
          <a:off x="1200785" y="3407664"/>
          <a:ext cx="3657174" cy="28440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00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66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7182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Название события 1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Название события 2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Название события 3</a:t>
                      </a:r>
                      <a:endParaRPr kumimoji="0" lang="ru-RU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005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Дата 1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Дата 2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Дата 3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7873"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Описание события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Описание события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tc>
                  <a:txBody>
                    <a:bodyPr/>
                    <a:lstStyle>
                      <a:lvl1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20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1pPr>
                      <a:lvl2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2pPr>
                      <a:lvl3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6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3pPr>
                      <a:lvl4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4pPr>
                      <a:lvl5pPr algn="l">
                        <a:spcBef>
                          <a:spcPct val="20000"/>
                        </a:spcBef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defRPr sz="1400">
                          <a:solidFill>
                            <a:schemeClr val="tx1"/>
                          </a:solidFill>
                          <a:latin typeface="Century Schoolbook" panose="02040604050505020304" pitchFamily="18" charset="0"/>
                          <a:cs typeface="Times New Roman" panose="02020603050405020304" pitchFamily="18" charset="0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Tx/>
                        <a:buFontTx/>
                        <a:buNone/>
                        <a:tabLst/>
                      </a:pPr>
                      <a:r>
                        <a:rPr lang="ru-RU" sz="1200" u="none" strike="noStrike" cap="none" normalizeH="0" dirty="0" smtClean="0">
                          <a:ln>
                            <a:noFill/>
                          </a:ln>
                          <a:effectLst/>
                        </a:rPr>
                        <a:t>Описание события</a:t>
                      </a:r>
                      <a:endParaRPr kumimoji="0" lang="ru-RU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121414" marR="121414" marT="45708" marB="45708" anchor="b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407016"/>
            <a:ext cx="5003298" cy="626234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700027" y="2052227"/>
            <a:ext cx="57620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Пам'ятник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жертвам Голодомору 1932–1933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років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(2008), м.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Вишгород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Київська область)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Автори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-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Крилов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Борис та </a:t>
            </a:r>
            <a:r>
              <a:rPr lang="ru-RU" sz="36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Сидорук</a:t>
            </a:r>
            <a:r>
              <a:rPr lang="ru-RU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Олесь.</a:t>
            </a:r>
          </a:p>
        </p:txBody>
      </p:sp>
    </p:spTree>
    <p:extLst>
      <p:ext uri="{BB962C8B-B14F-4D97-AF65-F5344CB8AC3E}">
        <p14:creationId xmlns:p14="http://schemas.microsoft.com/office/powerpoint/2010/main" val="2553946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Обычаи и традиции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pPr rtl="0"/>
            <a:r>
              <a:rPr lang="ru-RU" dirty="0" smtClean="0"/>
              <a:t>Расскажите об уникальных обычаях и традициях, отмечаемых в вашей стране. Включите сведения о том, кто их отмечает и когда.</a:t>
            </a:r>
          </a:p>
          <a:p>
            <a:pPr rtl="0"/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6170593" y="764374"/>
            <a:ext cx="5332611" cy="5454312"/>
          </a:xfrm>
        </p:spPr>
        <p:txBody>
          <a:bodyPr rtlCol="0"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Меморіал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жертвам Голодомору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Лозова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Харківщина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центрі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-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скульптурна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композиція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заввишки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відлита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бронзи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встановлена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насипному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кургані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заввишки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метрів</a:t>
            </a:r>
            <a:r>
              <a:rPr lang="ru-RU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3" y="116632"/>
            <a:ext cx="5028624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19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TM04033937[[fn=След самолета]]</Template>
  <TotalTime>76</TotalTime>
  <Words>843</Words>
  <Application>Microsoft Office PowerPoint</Application>
  <PresentationFormat>Произвольный</PresentationFormat>
  <Paragraphs>84</Paragraphs>
  <Slides>13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Century Schoolbook</vt:lpstr>
      <vt:lpstr>Times New Roman</vt:lpstr>
      <vt:lpstr>След самолета</vt:lpstr>
      <vt:lpstr>Голодомор- біль душі та пам’ять серця</vt:lpstr>
      <vt:lpstr>Гілка калини та колоски традиційно символізують цю трагедію.</vt:lpstr>
      <vt:lpstr>Голодомо́р 1932—1933 років — акт геноциду українського народу що призвів до смерті від голоду 3,941 млн </vt:lpstr>
      <vt:lpstr>Где находится (ваша страна)</vt:lpstr>
      <vt:lpstr>Геогафические объекты (вашей страны)</vt:lpstr>
      <vt:lpstr>Климат (вашей страны)</vt:lpstr>
      <vt:lpstr>Среда (вашей страны)</vt:lpstr>
      <vt:lpstr>История (вашей страны)</vt:lpstr>
      <vt:lpstr>Обычаи и традиции</vt:lpstr>
      <vt:lpstr>)</vt:lpstr>
      <vt:lpstr>)</vt:lpstr>
      <vt:lpstr>Туризм в (вашей стране)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пам'яті жертв Голодомору</dc:title>
  <dc:creator>User</dc:creator>
  <cp:lastModifiedBy>Вікторія</cp:lastModifiedBy>
  <cp:revision>15</cp:revision>
  <dcterms:created xsi:type="dcterms:W3CDTF">2018-11-24T12:07:01Z</dcterms:created>
  <dcterms:modified xsi:type="dcterms:W3CDTF">2025-11-19T11:45:48Z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74068500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