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8" r:id="rId3"/>
    <p:sldId id="257" r:id="rId4"/>
    <p:sldId id="259" r:id="rId5"/>
    <p:sldId id="258" r:id="rId6"/>
    <p:sldId id="260" r:id="rId7"/>
    <p:sldId id="263" r:id="rId8"/>
    <p:sldId id="262" r:id="rId9"/>
    <p:sldId id="264" r:id="rId10"/>
    <p:sldId id="266" r:id="rId11"/>
    <p:sldId id="270" r:id="rId12"/>
    <p:sldId id="267" r:id="rId13"/>
    <p:sldId id="269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FF"/>
    <a:srgbClr val="2DFD03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193393"/>
          </a:xfrm>
        </p:spPr>
        <p:txBody>
          <a:bodyPr>
            <a:normAutofit fontScale="90000"/>
          </a:bodyPr>
          <a:lstStyle/>
          <a:p>
            <a:r>
              <a:rPr lang="uk-UA" sz="2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ЄДИНИЙ УРОК Для учнів </a:t>
            </a:r>
            <a:r>
              <a:rPr lang="uk-UA" sz="31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10-Б</a:t>
            </a:r>
            <a:r>
              <a:rPr lang="uk-UA" sz="2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класу</a:t>
            </a:r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b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 Т.Г ШЕВЧЕНКО – великий син великого народу».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8208912" cy="49685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uk-UA" sz="2400" dirty="0"/>
          </a:p>
        </p:txBody>
      </p:sp>
      <p:pic>
        <p:nvPicPr>
          <p:cNvPr id="1027" name="Picture 3" descr="C:\Users\Алла\Desktop\yghq7ndt7txyz6j1end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6805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79ACB1-3570-4289-ABC2-304A30FAF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99" b="23701"/>
          <a:stretch/>
        </p:blipFill>
        <p:spPr>
          <a:xfrm>
            <a:off x="5405241" y="1355956"/>
            <a:ext cx="3487238" cy="2592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74A6BB-763E-4A7A-9198-83A61B407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50" b="23750"/>
          <a:stretch/>
        </p:blipFill>
        <p:spPr>
          <a:xfrm>
            <a:off x="5425893" y="3889412"/>
            <a:ext cx="3415231" cy="24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solidFill>
                  <a:srgbClr val="FF0000"/>
                </a:solidFill>
                <a:effectLst/>
              </a:rPr>
              <a:t>Цитати Тараса Шевченка про Україну і Батьківщину</a:t>
            </a:r>
            <a:r>
              <a:rPr lang="uk-UA" sz="2400" dirty="0">
                <a:effectLst/>
              </a:rPr>
              <a:t/>
            </a:r>
            <a:br>
              <a:rPr lang="uk-UA" sz="2400" dirty="0">
                <a:effectLst/>
              </a:rPr>
            </a:b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4248472" cy="568863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Свою Україну любіть.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Любіть її… </a:t>
            </a:r>
            <a:r>
              <a:rPr lang="uk-UA" sz="1800" b="1" i="1" dirty="0" err="1">
                <a:solidFill>
                  <a:srgbClr val="FF0000"/>
                </a:solidFill>
              </a:rPr>
              <a:t>Во</a:t>
            </a:r>
            <a:r>
              <a:rPr lang="uk-UA" sz="1800" b="1" i="1" dirty="0">
                <a:solidFill>
                  <a:srgbClr val="FF0000"/>
                </a:solidFill>
              </a:rPr>
              <a:t> </a:t>
            </a:r>
            <a:r>
              <a:rPr lang="uk-UA" sz="1800" b="1" i="1" dirty="0" err="1">
                <a:solidFill>
                  <a:srgbClr val="FF0000"/>
                </a:solidFill>
              </a:rPr>
              <a:t>врем'я</a:t>
            </a:r>
            <a:r>
              <a:rPr lang="uk-UA" sz="1800" b="1" i="1" dirty="0">
                <a:solidFill>
                  <a:srgbClr val="FF0000"/>
                </a:solidFill>
              </a:rPr>
              <a:t> люте.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В останню, </a:t>
            </a:r>
            <a:r>
              <a:rPr lang="uk-UA" sz="1800" b="1" i="1" dirty="0" err="1">
                <a:solidFill>
                  <a:srgbClr val="FF0000"/>
                </a:solidFill>
              </a:rPr>
              <a:t>тяжкую</a:t>
            </a:r>
            <a:r>
              <a:rPr lang="uk-UA" sz="1800" b="1" i="1" dirty="0">
                <a:solidFill>
                  <a:srgbClr val="FF0000"/>
                </a:solidFill>
              </a:rPr>
              <a:t> </a:t>
            </a:r>
            <a:r>
              <a:rPr lang="uk-UA" sz="1800" b="1" i="1" dirty="0" err="1">
                <a:solidFill>
                  <a:srgbClr val="FF0000"/>
                </a:solidFill>
              </a:rPr>
              <a:t>минуту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За неї Господа моліть.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dirty="0">
                <a:solidFill>
                  <a:srgbClr val="FF0000"/>
                </a:solidFill>
              </a:rPr>
              <a:t>***</a:t>
            </a: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Нема на світі України,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Немає другого Дніпра,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А ви претеся на чужину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Шукати доброго добра…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dirty="0">
                <a:solidFill>
                  <a:srgbClr val="FF0000"/>
                </a:solidFill>
              </a:rPr>
              <a:t>***</a:t>
            </a: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Здається – кращого немає нічого в Бога, як Дніпро та наша </a:t>
            </a:r>
            <a:r>
              <a:rPr lang="uk-UA" sz="1800" b="1" i="1" dirty="0" err="1">
                <a:solidFill>
                  <a:srgbClr val="FF0000"/>
                </a:solidFill>
              </a:rPr>
              <a:t>славная</a:t>
            </a:r>
            <a:r>
              <a:rPr lang="uk-UA" sz="1800" b="1" i="1" dirty="0">
                <a:solidFill>
                  <a:srgbClr val="FF0000"/>
                </a:solidFill>
              </a:rPr>
              <a:t> країна…</a:t>
            </a:r>
          </a:p>
          <a:p>
            <a:pPr marL="137160" indent="0">
              <a:buNone/>
            </a:pPr>
            <a:r>
              <a:rPr lang="uk-UA" sz="1800" b="1" i="1" dirty="0">
                <a:solidFill>
                  <a:srgbClr val="FF0000"/>
                </a:solidFill>
              </a:rPr>
              <a:t>Я так її, я так люблю мою Україну убогу, що </a:t>
            </a:r>
            <a:r>
              <a:rPr lang="uk-UA" sz="1800" b="1" i="1" dirty="0" err="1">
                <a:solidFill>
                  <a:srgbClr val="FF0000"/>
                </a:solidFill>
              </a:rPr>
              <a:t>проклену</a:t>
            </a:r>
            <a:r>
              <a:rPr lang="uk-UA" sz="1800" b="1" i="1" dirty="0">
                <a:solidFill>
                  <a:srgbClr val="FF0000"/>
                </a:solidFill>
              </a:rPr>
              <a:t> святого Бога, за неї душу погублю!</a:t>
            </a:r>
            <a:endParaRPr lang="uk-UA" sz="18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r>
              <a:rPr lang="uk-UA" sz="1800" dirty="0">
                <a:solidFill>
                  <a:srgbClr val="FF0000"/>
                </a:solidFill>
              </a:rPr>
              <a:t>***</a:t>
            </a:r>
          </a:p>
          <a:p>
            <a:pPr marL="137160" indent="0">
              <a:buNone/>
            </a:pPr>
            <a:r>
              <a:rPr lang="uk-UA" sz="2000" b="1" i="1" dirty="0">
                <a:solidFill>
                  <a:srgbClr val="FF0000"/>
                </a:solidFill>
              </a:rPr>
              <a:t>Україно, </a:t>
            </a:r>
            <a:r>
              <a:rPr lang="uk-UA" sz="2000" b="1" i="1" dirty="0" err="1">
                <a:solidFill>
                  <a:srgbClr val="FF0000"/>
                </a:solidFill>
              </a:rPr>
              <a:t>Україно</a:t>
            </a:r>
            <a:r>
              <a:rPr lang="uk-UA" sz="2000" b="1" i="1" dirty="0">
                <a:solidFill>
                  <a:srgbClr val="FF0000"/>
                </a:solidFill>
              </a:rPr>
              <a:t>! Серце моє, ненько! Як згадаю твою долю, заплаче серденько!</a:t>
            </a:r>
            <a:endParaRPr lang="uk-UA" sz="2000" dirty="0">
              <a:solidFill>
                <a:srgbClr val="FF0000"/>
              </a:solidFill>
            </a:endParaRPr>
          </a:p>
          <a:p>
            <a:pPr marL="137160" indent="0">
              <a:buNone/>
            </a:pPr>
            <a:endParaRPr lang="uk-UA" sz="2000" dirty="0"/>
          </a:p>
          <a:p>
            <a:endParaRPr lang="uk-UA" sz="2000" dirty="0"/>
          </a:p>
        </p:txBody>
      </p:sp>
      <p:pic>
        <p:nvPicPr>
          <p:cNvPr id="10242" name="Picture 2" descr="C:\Users\Алла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80831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7C75EF-D72B-4A99-94C2-AE4E18E99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51" b="33200"/>
          <a:stretch/>
        </p:blipFill>
        <p:spPr>
          <a:xfrm>
            <a:off x="4330240" y="3789040"/>
            <a:ext cx="4490231" cy="2794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E4F779-357D-498A-8410-F0BFDB748E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01" t="25850" b="25850"/>
          <a:stretch/>
        </p:blipFill>
        <p:spPr>
          <a:xfrm>
            <a:off x="5557460" y="764704"/>
            <a:ext cx="3435846" cy="29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uk-UA" sz="1600" b="0" dirty="0">
                <a:effectLst/>
              </a:rPr>
              <a:t/>
            </a:r>
            <a:br>
              <a:rPr lang="uk-UA" sz="1600" b="0" dirty="0">
                <a:effectLst/>
              </a:rPr>
            </a:br>
            <a:r>
              <a:rPr lang="uk-UA" sz="1600" dirty="0">
                <a:solidFill>
                  <a:srgbClr val="FF0000"/>
                </a:solidFill>
                <a:effectLst/>
              </a:rPr>
              <a:t>Тарас Шевченко </a:t>
            </a:r>
            <a:r>
              <a:rPr lang="uk-UA" sz="1600" b="0" dirty="0">
                <a:solidFill>
                  <a:srgbClr val="FF0000"/>
                </a:solidFill>
                <a:effectLst/>
              </a:rPr>
              <a:t>прожив 47 років: з них пробув 24 роки в кріпацтві, 10 – на засланні, а решту – під наглядом жандармів. Загалом на Батьківщині він був нечастим гостем... Але де б він не перебував – він завжди залишався сином своєї землі, пам'ятав її і сумував за нею, як за матір'ю. Саме тому Україна стала у творчості Шевченка головним образом, овіяним любов'ю і тугою.</a:t>
            </a:r>
            <a:r>
              <a:rPr lang="uk-UA" sz="1600" dirty="0">
                <a:solidFill>
                  <a:srgbClr val="FF0000"/>
                </a:solidFill>
              </a:rPr>
              <a:t/>
            </a:r>
            <a:br>
              <a:rPr lang="uk-UA" sz="1600" dirty="0">
                <a:solidFill>
                  <a:srgbClr val="FF0000"/>
                </a:solidFill>
              </a:rPr>
            </a:br>
            <a:endParaRPr lang="uk-UA" sz="1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4392488" cy="532859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u="sng" dirty="0">
                <a:solidFill>
                  <a:srgbClr val="00FFFF"/>
                </a:solidFill>
              </a:rPr>
              <a:t>"</a:t>
            </a:r>
            <a:r>
              <a:rPr lang="ru-RU" sz="2000" u="sng" dirty="0" err="1">
                <a:solidFill>
                  <a:srgbClr val="00FFFF"/>
                </a:solidFill>
              </a:rPr>
              <a:t>Думи</a:t>
            </a:r>
            <a:r>
              <a:rPr lang="ru-RU" sz="2000" u="sng" dirty="0">
                <a:solidFill>
                  <a:srgbClr val="00FFFF"/>
                </a:solidFill>
              </a:rPr>
              <a:t> </a:t>
            </a:r>
            <a:r>
              <a:rPr lang="ru-RU" sz="2000" u="sng" dirty="0" err="1">
                <a:solidFill>
                  <a:srgbClr val="00FFFF"/>
                </a:solidFill>
              </a:rPr>
              <a:t>мої</a:t>
            </a:r>
            <a:r>
              <a:rPr lang="ru-RU" sz="2000" u="sng" dirty="0">
                <a:solidFill>
                  <a:srgbClr val="00FFFF"/>
                </a:solidFill>
              </a:rPr>
              <a:t> </a:t>
            </a:r>
            <a:r>
              <a:rPr lang="ru-RU" sz="2000" u="sng" dirty="0" err="1">
                <a:solidFill>
                  <a:srgbClr val="00FFFF"/>
                </a:solidFill>
              </a:rPr>
              <a:t>думи</a:t>
            </a:r>
            <a:r>
              <a:rPr lang="ru-RU" sz="2000" u="sng" dirty="0">
                <a:solidFill>
                  <a:srgbClr val="00FFFF"/>
                </a:solidFill>
              </a:rPr>
              <a:t>…"</a:t>
            </a:r>
          </a:p>
          <a:p>
            <a:pPr marL="137160" indent="0">
              <a:buNone/>
            </a:pPr>
            <a:r>
              <a:rPr lang="ru-RU" sz="1800" dirty="0" err="1">
                <a:solidFill>
                  <a:srgbClr val="00FFFF"/>
                </a:solidFill>
              </a:rPr>
              <a:t>Думи</a:t>
            </a:r>
            <a:r>
              <a:rPr lang="ru-RU" sz="1800" dirty="0">
                <a:solidFill>
                  <a:srgbClr val="00FFFF"/>
                </a:solidFill>
              </a:rPr>
              <a:t> </a:t>
            </a:r>
            <a:r>
              <a:rPr lang="ru-RU" sz="1800" dirty="0" err="1">
                <a:solidFill>
                  <a:srgbClr val="00FFFF"/>
                </a:solidFill>
              </a:rPr>
              <a:t>мої</a:t>
            </a:r>
            <a:r>
              <a:rPr lang="ru-RU" sz="1800" dirty="0">
                <a:solidFill>
                  <a:srgbClr val="00FFFF"/>
                </a:solidFill>
              </a:rPr>
              <a:t>, </a:t>
            </a:r>
            <a:r>
              <a:rPr lang="ru-RU" sz="1800" dirty="0" err="1">
                <a:solidFill>
                  <a:srgbClr val="00FFFF"/>
                </a:solidFill>
              </a:rPr>
              <a:t>думи</a:t>
            </a:r>
            <a:r>
              <a:rPr lang="ru-RU" sz="1800" dirty="0">
                <a:solidFill>
                  <a:srgbClr val="00FFFF"/>
                </a:solidFill>
              </a:rPr>
              <a:t> </a:t>
            </a:r>
            <a:r>
              <a:rPr lang="ru-RU" sz="1800" dirty="0" err="1">
                <a:solidFill>
                  <a:srgbClr val="00FFFF"/>
                </a:solidFill>
              </a:rPr>
              <a:t>мої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Лихо </a:t>
            </a:r>
            <a:r>
              <a:rPr lang="ru-RU" sz="1800" dirty="0" err="1">
                <a:solidFill>
                  <a:srgbClr val="00FFFF"/>
                </a:solidFill>
              </a:rPr>
              <a:t>мені</a:t>
            </a:r>
            <a:r>
              <a:rPr lang="ru-RU" sz="1800" dirty="0">
                <a:solidFill>
                  <a:srgbClr val="00FFFF"/>
                </a:solidFill>
              </a:rPr>
              <a:t> з вами!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Нащо</a:t>
            </a:r>
            <a:r>
              <a:rPr lang="ru-RU" sz="1800" dirty="0">
                <a:solidFill>
                  <a:srgbClr val="00FFFF"/>
                </a:solidFill>
              </a:rPr>
              <a:t> стали на </a:t>
            </a:r>
            <a:r>
              <a:rPr lang="ru-RU" sz="1800" dirty="0" err="1">
                <a:solidFill>
                  <a:srgbClr val="00FFFF"/>
                </a:solidFill>
              </a:rPr>
              <a:t>папері</a:t>
            </a:r>
            <a:r>
              <a:rPr lang="ru-RU" sz="1800" dirty="0">
                <a:solidFill>
                  <a:srgbClr val="00FFFF"/>
                </a:solidFill>
              </a:rPr>
              <a:t/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Сумними</a:t>
            </a:r>
            <a:r>
              <a:rPr lang="ru-RU" sz="1800" dirty="0">
                <a:solidFill>
                  <a:srgbClr val="00FFFF"/>
                </a:solidFill>
              </a:rPr>
              <a:t> рядами?..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Чом</a:t>
            </a:r>
            <a:r>
              <a:rPr lang="ru-RU" sz="1800" dirty="0">
                <a:solidFill>
                  <a:srgbClr val="00FFFF"/>
                </a:solidFill>
              </a:rPr>
              <a:t> вас </a:t>
            </a:r>
            <a:r>
              <a:rPr lang="ru-RU" sz="1800" dirty="0" err="1">
                <a:solidFill>
                  <a:srgbClr val="00FFFF"/>
                </a:solidFill>
              </a:rPr>
              <a:t>вітер</a:t>
            </a:r>
            <a:r>
              <a:rPr lang="ru-RU" sz="1800" dirty="0">
                <a:solidFill>
                  <a:srgbClr val="00FFFF"/>
                </a:solidFill>
              </a:rPr>
              <a:t> не </a:t>
            </a:r>
            <a:r>
              <a:rPr lang="ru-RU" sz="1800" dirty="0" err="1">
                <a:solidFill>
                  <a:srgbClr val="00FFFF"/>
                </a:solidFill>
              </a:rPr>
              <a:t>розвіяв</a:t>
            </a:r>
            <a:r>
              <a:rPr lang="ru-RU" sz="1800" dirty="0">
                <a:solidFill>
                  <a:srgbClr val="00FFFF"/>
                </a:solidFill>
              </a:rPr>
              <a:t/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В степу, як </a:t>
            </a:r>
            <a:r>
              <a:rPr lang="ru-RU" sz="1800" dirty="0" err="1">
                <a:solidFill>
                  <a:srgbClr val="00FFFF"/>
                </a:solidFill>
              </a:rPr>
              <a:t>пилину</a:t>
            </a:r>
            <a:r>
              <a:rPr lang="ru-RU" sz="1800" dirty="0">
                <a:solidFill>
                  <a:srgbClr val="00FFFF"/>
                </a:solidFill>
              </a:rPr>
              <a:t>?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Чом</a:t>
            </a:r>
            <a:r>
              <a:rPr lang="ru-RU" sz="1800" dirty="0">
                <a:solidFill>
                  <a:srgbClr val="00FFFF"/>
                </a:solidFill>
              </a:rPr>
              <a:t> вас лихо не приспало,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Як свою </a:t>
            </a:r>
            <a:r>
              <a:rPr lang="ru-RU" sz="1800" dirty="0" err="1">
                <a:solidFill>
                  <a:srgbClr val="00FFFF"/>
                </a:solidFill>
              </a:rPr>
              <a:t>дитину</a:t>
            </a:r>
            <a:r>
              <a:rPr lang="ru-RU" sz="1800" dirty="0">
                <a:solidFill>
                  <a:srgbClr val="00FFFF"/>
                </a:solidFill>
              </a:rPr>
              <a:t>?...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За </a:t>
            </a:r>
            <a:r>
              <a:rPr lang="ru-RU" sz="1800" dirty="0" err="1">
                <a:solidFill>
                  <a:srgbClr val="00FFFF"/>
                </a:solidFill>
              </a:rPr>
              <a:t>карії</a:t>
            </a:r>
            <a:r>
              <a:rPr lang="ru-RU" sz="1800" dirty="0">
                <a:solidFill>
                  <a:srgbClr val="00FFFF"/>
                </a:solidFill>
              </a:rPr>
              <a:t> </a:t>
            </a:r>
            <a:r>
              <a:rPr lang="ru-RU" sz="1800" dirty="0" err="1">
                <a:solidFill>
                  <a:srgbClr val="00FFFF"/>
                </a:solidFill>
              </a:rPr>
              <a:t>оченята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За </a:t>
            </a:r>
            <a:r>
              <a:rPr lang="ru-RU" sz="1800" dirty="0" err="1">
                <a:solidFill>
                  <a:srgbClr val="00FFFF"/>
                </a:solidFill>
              </a:rPr>
              <a:t>чорнії</a:t>
            </a:r>
            <a:r>
              <a:rPr lang="ru-RU" sz="1800" dirty="0">
                <a:solidFill>
                  <a:srgbClr val="00FFFF"/>
                </a:solidFill>
              </a:rPr>
              <a:t> брови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Серце</a:t>
            </a:r>
            <a:r>
              <a:rPr lang="ru-RU" sz="1800" dirty="0">
                <a:solidFill>
                  <a:srgbClr val="00FFFF"/>
                </a:solidFill>
              </a:rPr>
              <a:t> </a:t>
            </a:r>
            <a:r>
              <a:rPr lang="ru-RU" sz="1800" dirty="0" err="1">
                <a:solidFill>
                  <a:srgbClr val="00FFFF"/>
                </a:solidFill>
              </a:rPr>
              <a:t>рвалося</a:t>
            </a:r>
            <a:r>
              <a:rPr lang="ru-RU" sz="1800" dirty="0">
                <a:solidFill>
                  <a:srgbClr val="00FFFF"/>
                </a:solidFill>
              </a:rPr>
              <a:t>, </a:t>
            </a:r>
            <a:r>
              <a:rPr lang="ru-RU" sz="1800" dirty="0" err="1">
                <a:solidFill>
                  <a:srgbClr val="00FFFF"/>
                </a:solidFill>
              </a:rPr>
              <a:t>сміялось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Виливало</a:t>
            </a:r>
            <a:r>
              <a:rPr lang="ru-RU" sz="1800" dirty="0">
                <a:solidFill>
                  <a:srgbClr val="00FFFF"/>
                </a:solidFill>
              </a:rPr>
              <a:t> </a:t>
            </a:r>
            <a:r>
              <a:rPr lang="ru-RU" sz="1800" dirty="0" err="1">
                <a:solidFill>
                  <a:srgbClr val="00FFFF"/>
                </a:solidFill>
              </a:rPr>
              <a:t>мову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Виливало</a:t>
            </a:r>
            <a:r>
              <a:rPr lang="ru-RU" sz="1800" dirty="0">
                <a:solidFill>
                  <a:srgbClr val="00FFFF"/>
                </a:solidFill>
              </a:rPr>
              <a:t>, як </a:t>
            </a:r>
            <a:r>
              <a:rPr lang="ru-RU" sz="1800" dirty="0" err="1">
                <a:solidFill>
                  <a:srgbClr val="00FFFF"/>
                </a:solidFill>
              </a:rPr>
              <a:t>уміло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За </a:t>
            </a:r>
            <a:r>
              <a:rPr lang="ru-RU" sz="1800" dirty="0" err="1">
                <a:solidFill>
                  <a:srgbClr val="00FFFF"/>
                </a:solidFill>
              </a:rPr>
              <a:t>темнії</a:t>
            </a:r>
            <a:r>
              <a:rPr lang="ru-RU" sz="1800" dirty="0">
                <a:solidFill>
                  <a:srgbClr val="00FFFF"/>
                </a:solidFill>
              </a:rPr>
              <a:t> </a:t>
            </a:r>
            <a:r>
              <a:rPr lang="ru-RU" sz="1800" dirty="0" err="1">
                <a:solidFill>
                  <a:srgbClr val="00FFFF"/>
                </a:solidFill>
              </a:rPr>
              <a:t>ночі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За </a:t>
            </a:r>
            <a:r>
              <a:rPr lang="ru-RU" sz="1800" dirty="0" err="1">
                <a:solidFill>
                  <a:srgbClr val="00FFFF"/>
                </a:solidFill>
              </a:rPr>
              <a:t>вишневий</a:t>
            </a:r>
            <a:r>
              <a:rPr lang="ru-RU" sz="1800" dirty="0">
                <a:solidFill>
                  <a:srgbClr val="00FFFF"/>
                </a:solidFill>
              </a:rPr>
              <a:t> сад </a:t>
            </a:r>
            <a:r>
              <a:rPr lang="ru-RU" sz="1800" dirty="0" err="1">
                <a:solidFill>
                  <a:srgbClr val="00FFFF"/>
                </a:solidFill>
              </a:rPr>
              <a:t>зелений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За ласки </a:t>
            </a:r>
            <a:r>
              <a:rPr lang="ru-RU" sz="1800" dirty="0" err="1">
                <a:solidFill>
                  <a:srgbClr val="00FFFF"/>
                </a:solidFill>
              </a:rPr>
              <a:t>дівочі</a:t>
            </a:r>
            <a:r>
              <a:rPr lang="ru-RU" sz="1800" dirty="0">
                <a:solidFill>
                  <a:srgbClr val="00FFFF"/>
                </a:solidFill>
              </a:rPr>
              <a:t>...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>
                <a:solidFill>
                  <a:srgbClr val="00FFFF"/>
                </a:solidFill>
              </a:rPr>
              <a:t>За степи та за </a:t>
            </a:r>
            <a:r>
              <a:rPr lang="ru-RU" sz="1800" dirty="0" err="1">
                <a:solidFill>
                  <a:srgbClr val="00FFFF"/>
                </a:solidFill>
              </a:rPr>
              <a:t>могили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  <a:br>
              <a:rPr lang="ru-RU" sz="1800" dirty="0">
                <a:solidFill>
                  <a:srgbClr val="00FFFF"/>
                </a:solidFill>
              </a:rPr>
            </a:br>
            <a:r>
              <a:rPr lang="ru-RU" sz="1800" dirty="0" err="1">
                <a:solidFill>
                  <a:srgbClr val="00FFFF"/>
                </a:solidFill>
              </a:rPr>
              <a:t>Що</a:t>
            </a:r>
            <a:r>
              <a:rPr lang="ru-RU" sz="1800" dirty="0">
                <a:solidFill>
                  <a:srgbClr val="00FFFF"/>
                </a:solidFill>
              </a:rPr>
              <a:t> на </a:t>
            </a:r>
            <a:r>
              <a:rPr lang="ru-RU" sz="1800" dirty="0" err="1">
                <a:solidFill>
                  <a:srgbClr val="00FFFF"/>
                </a:solidFill>
              </a:rPr>
              <a:t>Україні</a:t>
            </a:r>
            <a:r>
              <a:rPr lang="ru-RU" sz="1800" dirty="0">
                <a:solidFill>
                  <a:srgbClr val="00FFFF"/>
                </a:solidFill>
              </a:rPr>
              <a:t>,</a:t>
            </a:r>
          </a:p>
          <a:p>
            <a:pPr marL="137160" indent="0">
              <a:buNone/>
            </a:pPr>
            <a:r>
              <a:rPr lang="ru-RU" sz="1400" dirty="0"/>
              <a:t/>
            </a:r>
            <a:br>
              <a:rPr lang="ru-RU" sz="1400" dirty="0"/>
            </a:br>
            <a:endParaRPr lang="uk-UA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671691"/>
            <a:ext cx="3635896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600" dirty="0"/>
          </a:p>
          <a:p>
            <a:pPr algn="ctr"/>
            <a:r>
              <a:rPr lang="ru-RU" sz="1600" dirty="0" err="1">
                <a:solidFill>
                  <a:srgbClr val="FFFF00"/>
                </a:solidFill>
              </a:rPr>
              <a:t>Серце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мліло</a:t>
            </a:r>
            <a:r>
              <a:rPr lang="ru-RU" sz="1600" dirty="0">
                <a:solidFill>
                  <a:srgbClr val="FFFF00"/>
                </a:solidFill>
              </a:rPr>
              <a:t>, не </a:t>
            </a:r>
            <a:r>
              <a:rPr lang="ru-RU" sz="1600" dirty="0" err="1">
                <a:solidFill>
                  <a:srgbClr val="FFFF00"/>
                </a:solidFill>
              </a:rPr>
              <a:t>хотіло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Співать</a:t>
            </a:r>
            <a:r>
              <a:rPr lang="ru-RU" sz="1600" dirty="0">
                <a:solidFill>
                  <a:srgbClr val="FFFF00"/>
                </a:solidFill>
              </a:rPr>
              <a:t> на </a:t>
            </a:r>
            <a:r>
              <a:rPr lang="ru-RU" sz="1600" dirty="0" err="1">
                <a:solidFill>
                  <a:srgbClr val="FFFF00"/>
                </a:solidFill>
              </a:rPr>
              <a:t>чужині</a:t>
            </a:r>
            <a:r>
              <a:rPr lang="ru-RU" sz="1600" dirty="0">
                <a:solidFill>
                  <a:srgbClr val="FFFF00"/>
                </a:solidFill>
              </a:rPr>
              <a:t>...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Не </a:t>
            </a:r>
            <a:r>
              <a:rPr lang="ru-RU" sz="1600" dirty="0" err="1">
                <a:solidFill>
                  <a:srgbClr val="FFFF00"/>
                </a:solidFill>
              </a:rPr>
              <a:t>хотілось</a:t>
            </a:r>
            <a:r>
              <a:rPr lang="ru-RU" sz="1600" dirty="0">
                <a:solidFill>
                  <a:srgbClr val="FFFF00"/>
                </a:solidFill>
              </a:rPr>
              <a:t> в </a:t>
            </a:r>
            <a:r>
              <a:rPr lang="ru-RU" sz="1600" dirty="0" err="1">
                <a:solidFill>
                  <a:srgbClr val="FFFF00"/>
                </a:solidFill>
              </a:rPr>
              <a:t>снігу</a:t>
            </a:r>
            <a:r>
              <a:rPr lang="ru-RU" sz="1600" dirty="0">
                <a:solidFill>
                  <a:srgbClr val="FFFF00"/>
                </a:solidFill>
              </a:rPr>
              <a:t>, в </a:t>
            </a:r>
            <a:r>
              <a:rPr lang="ru-RU" sz="1600" dirty="0" err="1">
                <a:solidFill>
                  <a:srgbClr val="FFFF00"/>
                </a:solidFill>
              </a:rPr>
              <a:t>лісі</a:t>
            </a:r>
            <a:r>
              <a:rPr lang="ru-RU" sz="1600" dirty="0">
                <a:solidFill>
                  <a:srgbClr val="FFFF00"/>
                </a:solidFill>
              </a:rPr>
              <a:t>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Козацьку</a:t>
            </a:r>
            <a:r>
              <a:rPr lang="ru-RU" sz="1600" dirty="0">
                <a:solidFill>
                  <a:srgbClr val="FFFF00"/>
                </a:solidFill>
              </a:rPr>
              <a:t> громаду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З булавами, з </a:t>
            </a:r>
            <a:r>
              <a:rPr lang="ru-RU" sz="1600" dirty="0" err="1">
                <a:solidFill>
                  <a:srgbClr val="FFFF00"/>
                </a:solidFill>
              </a:rPr>
              <a:t>бунчугами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Збирать</a:t>
            </a:r>
            <a:r>
              <a:rPr lang="ru-RU" sz="1600" dirty="0">
                <a:solidFill>
                  <a:srgbClr val="FFFF00"/>
                </a:solidFill>
              </a:rPr>
              <a:t> на </a:t>
            </a:r>
            <a:r>
              <a:rPr lang="ru-RU" sz="1600" dirty="0" err="1">
                <a:solidFill>
                  <a:srgbClr val="FFFF00"/>
                </a:solidFill>
              </a:rPr>
              <a:t>пораду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Нехай </a:t>
            </a:r>
            <a:r>
              <a:rPr lang="ru-RU" sz="1600" dirty="0" err="1">
                <a:solidFill>
                  <a:srgbClr val="FFFF00"/>
                </a:solidFill>
              </a:rPr>
              <a:t>душі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козацькії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В </a:t>
            </a:r>
            <a:r>
              <a:rPr lang="ru-RU" sz="1600" dirty="0" err="1">
                <a:solidFill>
                  <a:srgbClr val="FFFF00"/>
                </a:solidFill>
              </a:rPr>
              <a:t>Украйні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витають</a:t>
            </a:r>
            <a:r>
              <a:rPr lang="ru-RU" sz="1600" dirty="0">
                <a:solidFill>
                  <a:srgbClr val="FFFF00"/>
                </a:solidFill>
              </a:rPr>
              <a:t> –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Там широко, там весело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Од краю до краю...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Як та воля, </a:t>
            </a:r>
            <a:r>
              <a:rPr lang="ru-RU" sz="1600" dirty="0" err="1">
                <a:solidFill>
                  <a:srgbClr val="FFFF00"/>
                </a:solidFill>
              </a:rPr>
              <a:t>що</a:t>
            </a:r>
            <a:r>
              <a:rPr lang="ru-RU" sz="1600" dirty="0">
                <a:solidFill>
                  <a:srgbClr val="FFFF00"/>
                </a:solidFill>
              </a:rPr>
              <a:t> минулась,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Дніпр</a:t>
            </a:r>
            <a:r>
              <a:rPr lang="ru-RU" sz="1600" dirty="0">
                <a:solidFill>
                  <a:srgbClr val="FFFF00"/>
                </a:solidFill>
              </a:rPr>
              <a:t> широкий – море,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Степ і степ, </a:t>
            </a:r>
            <a:r>
              <a:rPr lang="ru-RU" sz="1600" dirty="0" err="1">
                <a:solidFill>
                  <a:srgbClr val="FFFF00"/>
                </a:solidFill>
              </a:rPr>
              <a:t>ревуть</a:t>
            </a:r>
            <a:r>
              <a:rPr lang="ru-RU" sz="1600" dirty="0">
                <a:solidFill>
                  <a:srgbClr val="FFFF00"/>
                </a:solidFill>
              </a:rPr>
              <a:t> пороги,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І </a:t>
            </a:r>
            <a:r>
              <a:rPr lang="ru-RU" sz="1600" dirty="0" err="1">
                <a:solidFill>
                  <a:srgbClr val="FFFF00"/>
                </a:solidFill>
              </a:rPr>
              <a:t>могили</a:t>
            </a:r>
            <a:r>
              <a:rPr lang="ru-RU" sz="1600" dirty="0">
                <a:solidFill>
                  <a:srgbClr val="FFFF00"/>
                </a:solidFill>
              </a:rPr>
              <a:t> – гори, –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Там родилась, </a:t>
            </a:r>
            <a:r>
              <a:rPr lang="ru-RU" sz="1600" dirty="0" err="1">
                <a:solidFill>
                  <a:srgbClr val="FFFF00"/>
                </a:solidFill>
              </a:rPr>
              <a:t>гарцювала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Козацькая</a:t>
            </a:r>
            <a:r>
              <a:rPr lang="ru-RU" sz="1600" dirty="0">
                <a:solidFill>
                  <a:srgbClr val="FFFF00"/>
                </a:solidFill>
              </a:rPr>
              <a:t> воля;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>
                <a:solidFill>
                  <a:srgbClr val="FFFF00"/>
                </a:solidFill>
              </a:rPr>
              <a:t>Там шляхтою, татарами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Засідала</a:t>
            </a:r>
            <a:r>
              <a:rPr lang="ru-RU" sz="1600" dirty="0">
                <a:solidFill>
                  <a:srgbClr val="FFFF00"/>
                </a:solidFill>
              </a:rPr>
              <a:t> поле,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Засівала</a:t>
            </a:r>
            <a:r>
              <a:rPr lang="ru-RU" sz="1600" dirty="0">
                <a:solidFill>
                  <a:srgbClr val="FFFF00"/>
                </a:solidFill>
              </a:rPr>
              <a:t> трупом поле,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dirty="0" err="1">
                <a:solidFill>
                  <a:srgbClr val="FFFF00"/>
                </a:solidFill>
              </a:rPr>
              <a:t>Поки</a:t>
            </a:r>
            <a:r>
              <a:rPr lang="ru-RU" sz="1600" dirty="0">
                <a:solidFill>
                  <a:srgbClr val="FFFF00"/>
                </a:solidFill>
              </a:rPr>
              <a:t> не </a:t>
            </a:r>
            <a:r>
              <a:rPr lang="ru-RU" sz="1600" dirty="0" err="1">
                <a:solidFill>
                  <a:srgbClr val="FFFF00"/>
                </a:solidFill>
              </a:rPr>
              <a:t>остило</a:t>
            </a:r>
            <a:r>
              <a:rPr lang="ru-RU" sz="1600" dirty="0">
                <a:solidFill>
                  <a:srgbClr val="FFFF00"/>
                </a:solidFill>
              </a:rPr>
              <a:t>...</a:t>
            </a:r>
            <a:br>
              <a:rPr lang="ru-RU" sz="1600" dirty="0">
                <a:solidFill>
                  <a:srgbClr val="FFFF00"/>
                </a:solidFill>
              </a:rPr>
            </a:br>
            <a:r>
              <a:rPr lang="ru-RU" sz="1600" i="1" dirty="0">
                <a:solidFill>
                  <a:srgbClr val="FFFF00"/>
                </a:solidFill>
              </a:rPr>
              <a:t>(фрагмент)</a:t>
            </a:r>
            <a:r>
              <a:rPr lang="ru-RU" sz="1600" dirty="0">
                <a:solidFill>
                  <a:srgbClr val="FFFF00"/>
                </a:solidFill>
              </a:rPr>
              <a:t/>
            </a:r>
            <a:br>
              <a:rPr lang="ru-RU" sz="1600" dirty="0">
                <a:solidFill>
                  <a:srgbClr val="FFFF00"/>
                </a:solidFill>
              </a:rPr>
            </a:b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92EED-1B47-4384-96E8-D4EB9D270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0" t="27146" r="-4999" b="19304"/>
          <a:stretch/>
        </p:blipFill>
        <p:spPr>
          <a:xfrm>
            <a:off x="3059832" y="1592796"/>
            <a:ext cx="3168352" cy="49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10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b="0" dirty="0">
                <a:effectLst/>
                <a:latin typeface="+mn-lt"/>
              </a:rPr>
              <a:t/>
            </a:r>
            <a:br>
              <a:rPr lang="uk-UA" sz="2800" b="0" dirty="0">
                <a:effectLst/>
                <a:latin typeface="+mn-lt"/>
              </a:rPr>
            </a:br>
            <a:r>
              <a:rPr lang="uk-UA" sz="2800" b="0" dirty="0">
                <a:effectLst/>
                <a:latin typeface="+mn-lt"/>
              </a:rPr>
              <a:t/>
            </a:r>
            <a:br>
              <a:rPr lang="uk-UA" sz="2800" b="0" dirty="0">
                <a:effectLst/>
                <a:latin typeface="+mn-lt"/>
              </a:rPr>
            </a:br>
            <a:r>
              <a:rPr lang="ru-RU" sz="2800" b="0" dirty="0">
                <a:solidFill>
                  <a:srgbClr val="00FFFF"/>
                </a:solidFill>
                <a:effectLst/>
              </a:rPr>
              <a:t>І мертвим, і живим, і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ненарожденним</a:t>
            </a:r>
            <a:r>
              <a:rPr lang="ru-RU" sz="2800" b="0" dirty="0">
                <a:solidFill>
                  <a:srgbClr val="00FFFF"/>
                </a:solidFill>
                <a:effectLst/>
              </a:rPr>
              <a:t> землякам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моїм</a:t>
            </a:r>
            <a:r>
              <a:rPr lang="ru-RU" sz="2800" b="0" dirty="0">
                <a:solidFill>
                  <a:srgbClr val="00FFFF"/>
                </a:solidFill>
                <a:effectLst/>
              </a:rPr>
              <a:t> в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Украйні</a:t>
            </a:r>
            <a:r>
              <a:rPr lang="ru-RU" sz="2800" b="0" dirty="0">
                <a:solidFill>
                  <a:srgbClr val="00FFFF"/>
                </a:solidFill>
                <a:effectLst/>
              </a:rPr>
              <a:t> і не в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Украйні</a:t>
            </a:r>
            <a:r>
              <a:rPr lang="ru-RU" sz="2800" b="0" dirty="0">
                <a:solidFill>
                  <a:srgbClr val="00FFFF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моє</a:t>
            </a:r>
            <a:r>
              <a:rPr lang="ru-RU" sz="2800" b="0" dirty="0">
                <a:solidFill>
                  <a:srgbClr val="00FFFF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дружнєє</a:t>
            </a:r>
            <a:r>
              <a:rPr lang="ru-RU" sz="2800" b="0" dirty="0">
                <a:solidFill>
                  <a:srgbClr val="00FFFF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00FFFF"/>
                </a:solidFill>
                <a:effectLst/>
              </a:rPr>
              <a:t>посланіє</a:t>
            </a:r>
            <a:r>
              <a:rPr lang="ru-RU" sz="2800" dirty="0">
                <a:solidFill>
                  <a:srgbClr val="00FFFF"/>
                </a:solidFill>
              </a:rPr>
              <a:t/>
            </a:r>
            <a:br>
              <a:rPr lang="ru-RU" sz="2800" dirty="0">
                <a:solidFill>
                  <a:srgbClr val="00FFFF"/>
                </a:solidFill>
              </a:rPr>
            </a:br>
            <a:r>
              <a:rPr lang="uk-UA" sz="2800" b="0" dirty="0">
                <a:effectLst/>
                <a:latin typeface="+mn-lt"/>
              </a:rPr>
              <a:t/>
            </a:r>
            <a:br>
              <a:rPr lang="uk-UA" sz="2800" b="0" dirty="0">
                <a:effectLst/>
                <a:latin typeface="+mn-lt"/>
              </a:rPr>
            </a:br>
            <a:endParaRPr lang="uk-UA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3240360" cy="4997152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uk-UA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Послання "І мертвим і живим…" є одним із найвизначніших творів Шевченка. Його можна сприймати як мудрий заповіт великої людини. У посланні Великий пророк віщує жахливі братовбивчі війни, коли народ не схоче більше терпіти лицемірство, а також картає українців за байдужість до власної історії, за порожні розмови та діяльність "</a:t>
            </a:r>
            <a:r>
              <a:rPr lang="uk-UA" sz="26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псевдопатріотів</a:t>
            </a:r>
            <a:r>
              <a:rPr lang="uk-UA" sz="2600" dirty="0">
                <a:solidFill>
                  <a:srgbClr val="0070C0"/>
                </a:solidFill>
              </a:rPr>
              <a:t>".</a:t>
            </a:r>
            <a:br>
              <a:rPr lang="uk-UA" sz="2600" dirty="0">
                <a:solidFill>
                  <a:srgbClr val="0070C0"/>
                </a:solidFill>
              </a:rPr>
            </a:br>
            <a:endParaRPr lang="uk-UA" sz="2600" dirty="0">
              <a:solidFill>
                <a:srgbClr val="0070C0"/>
              </a:solidFill>
            </a:endParaRPr>
          </a:p>
          <a:p>
            <a:pPr marL="137160" indent="0">
              <a:buNone/>
            </a:pPr>
            <a:r>
              <a:rPr lang="ru-RU" sz="2600" dirty="0">
                <a:solidFill>
                  <a:srgbClr val="FFFF00"/>
                </a:solidFill>
              </a:rPr>
              <a:t>І </a:t>
            </a:r>
            <a:r>
              <a:rPr lang="ru-RU" sz="2600" dirty="0" err="1">
                <a:solidFill>
                  <a:srgbClr val="FFFF00"/>
                </a:solidFill>
              </a:rPr>
              <a:t>смеркає</a:t>
            </a:r>
            <a:r>
              <a:rPr lang="ru-RU" sz="2600" dirty="0">
                <a:solidFill>
                  <a:srgbClr val="FFFF00"/>
                </a:solidFill>
              </a:rPr>
              <a:t>, і </a:t>
            </a:r>
            <a:r>
              <a:rPr lang="ru-RU" sz="2600" dirty="0" err="1">
                <a:solidFill>
                  <a:srgbClr val="FFFF00"/>
                </a:solidFill>
              </a:rPr>
              <a:t>світає</a:t>
            </a:r>
            <a:r>
              <a:rPr lang="ru-RU" sz="2600" dirty="0">
                <a:solidFill>
                  <a:srgbClr val="FFFF00"/>
                </a:solidFill>
              </a:rPr>
              <a:t>,</a:t>
            </a:r>
            <a:br>
              <a:rPr lang="ru-RU" sz="2600" dirty="0">
                <a:solidFill>
                  <a:srgbClr val="FFFF00"/>
                </a:solidFill>
              </a:rPr>
            </a:br>
            <a:r>
              <a:rPr lang="ru-RU" sz="2600" dirty="0">
                <a:solidFill>
                  <a:srgbClr val="FFFF00"/>
                </a:solidFill>
              </a:rPr>
              <a:t>День божий </a:t>
            </a:r>
            <a:r>
              <a:rPr lang="ru-RU" sz="2600" dirty="0" err="1">
                <a:solidFill>
                  <a:srgbClr val="FFFF00"/>
                </a:solidFill>
              </a:rPr>
              <a:t>минає</a:t>
            </a:r>
            <a:r>
              <a:rPr lang="ru-RU" sz="2600" dirty="0">
                <a:solidFill>
                  <a:srgbClr val="FFFF00"/>
                </a:solidFill>
              </a:rPr>
              <a:t>,</a:t>
            </a:r>
            <a:br>
              <a:rPr lang="ru-RU" sz="2600" dirty="0">
                <a:solidFill>
                  <a:srgbClr val="FFFF00"/>
                </a:solidFill>
              </a:rPr>
            </a:br>
            <a:r>
              <a:rPr lang="ru-RU" sz="2600" dirty="0">
                <a:solidFill>
                  <a:srgbClr val="FFFF00"/>
                </a:solidFill>
              </a:rPr>
              <a:t>І </a:t>
            </a:r>
            <a:r>
              <a:rPr lang="ru-RU" sz="2600" dirty="0" err="1">
                <a:solidFill>
                  <a:srgbClr val="FFFF00"/>
                </a:solidFill>
              </a:rPr>
              <a:t>знову</a:t>
            </a:r>
            <a:r>
              <a:rPr lang="ru-RU" sz="2600" dirty="0">
                <a:solidFill>
                  <a:srgbClr val="FFFF00"/>
                </a:solidFill>
              </a:rPr>
              <a:t> люд </a:t>
            </a:r>
            <a:r>
              <a:rPr lang="ru-RU" sz="2600" dirty="0" err="1">
                <a:solidFill>
                  <a:srgbClr val="FFFF00"/>
                </a:solidFill>
              </a:rPr>
              <a:t>потомлений</a:t>
            </a:r>
            <a:r>
              <a:rPr lang="ru-RU" sz="2600" dirty="0">
                <a:solidFill>
                  <a:srgbClr val="FFFF00"/>
                </a:solidFill>
              </a:rPr>
              <a:t>,</a:t>
            </a:r>
            <a:br>
              <a:rPr lang="ru-RU" sz="2600" dirty="0">
                <a:solidFill>
                  <a:srgbClr val="FFFF00"/>
                </a:solidFill>
              </a:rPr>
            </a:br>
            <a:r>
              <a:rPr lang="ru-RU" sz="2600" dirty="0">
                <a:solidFill>
                  <a:srgbClr val="FFFF00"/>
                </a:solidFill>
              </a:rPr>
              <a:t>І все </a:t>
            </a:r>
            <a:r>
              <a:rPr lang="ru-RU" sz="2600" dirty="0" err="1">
                <a:solidFill>
                  <a:srgbClr val="FFFF00"/>
                </a:solidFill>
              </a:rPr>
              <a:t>спочиває</a:t>
            </a:r>
            <a:r>
              <a:rPr lang="ru-RU" sz="2600" dirty="0">
                <a:solidFill>
                  <a:srgbClr val="FFFF00"/>
                </a:solidFill>
              </a:rPr>
              <a:t>.</a:t>
            </a:r>
            <a:br>
              <a:rPr lang="ru-RU" sz="2600" dirty="0">
                <a:solidFill>
                  <a:srgbClr val="FFFF00"/>
                </a:solidFill>
              </a:rPr>
            </a:br>
            <a:r>
              <a:rPr lang="ru-RU" sz="2600" dirty="0" err="1">
                <a:solidFill>
                  <a:srgbClr val="FFFF00"/>
                </a:solidFill>
              </a:rPr>
              <a:t>Тілько</a:t>
            </a:r>
            <a:r>
              <a:rPr lang="ru-RU" sz="2600" dirty="0">
                <a:solidFill>
                  <a:srgbClr val="FFFF00"/>
                </a:solidFill>
              </a:rPr>
              <a:t> я, </a:t>
            </a:r>
            <a:r>
              <a:rPr lang="ru-RU" sz="2600" dirty="0" err="1">
                <a:solidFill>
                  <a:srgbClr val="FFFF00"/>
                </a:solidFill>
              </a:rPr>
              <a:t>мов</a:t>
            </a:r>
            <a:r>
              <a:rPr lang="ru-RU" sz="2600" dirty="0">
                <a:solidFill>
                  <a:srgbClr val="FFFF00"/>
                </a:solidFill>
              </a:rPr>
              <a:t> </a:t>
            </a:r>
            <a:r>
              <a:rPr lang="ru-RU" sz="2600" dirty="0" err="1">
                <a:solidFill>
                  <a:srgbClr val="FFFF00"/>
                </a:solidFill>
              </a:rPr>
              <a:t>окаянний</a:t>
            </a:r>
            <a:r>
              <a:rPr lang="ru-RU" sz="2600" dirty="0">
                <a:solidFill>
                  <a:srgbClr val="FFFF00"/>
                </a:solidFill>
              </a:rPr>
              <a:t>,</a:t>
            </a:r>
            <a:br>
              <a:rPr lang="ru-RU" sz="2600" dirty="0">
                <a:solidFill>
                  <a:srgbClr val="FFFF00"/>
                </a:solidFill>
              </a:rPr>
            </a:br>
            <a:r>
              <a:rPr lang="ru-RU" sz="2600" dirty="0">
                <a:solidFill>
                  <a:srgbClr val="FFFF00"/>
                </a:solidFill>
              </a:rPr>
              <a:t>І день і </a:t>
            </a:r>
            <a:r>
              <a:rPr lang="ru-RU" sz="2600" dirty="0" err="1">
                <a:solidFill>
                  <a:srgbClr val="FFFF00"/>
                </a:solidFill>
              </a:rPr>
              <a:t>ніч</a:t>
            </a:r>
            <a:r>
              <a:rPr lang="ru-RU" sz="2600" dirty="0">
                <a:solidFill>
                  <a:srgbClr val="FFFF00"/>
                </a:solidFill>
              </a:rPr>
              <a:t> плачу</a:t>
            </a:r>
            <a:br>
              <a:rPr lang="ru-RU" sz="2600" dirty="0">
                <a:solidFill>
                  <a:srgbClr val="FFFF00"/>
                </a:solidFill>
              </a:rPr>
            </a:br>
            <a:endParaRPr lang="uk-UA" sz="26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0"/>
            <a:ext cx="3312368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400" dirty="0"/>
          </a:p>
          <a:p>
            <a:pPr algn="ctr"/>
            <a:endParaRPr lang="ru-RU" sz="1400" dirty="0"/>
          </a:p>
          <a:p>
            <a:pPr algn="ctr"/>
            <a:endParaRPr lang="ru-RU" sz="1400" dirty="0"/>
          </a:p>
          <a:p>
            <a:pPr algn="ctr"/>
            <a:endParaRPr lang="ru-RU" sz="1400" dirty="0"/>
          </a:p>
          <a:p>
            <a:pPr algn="ctr"/>
            <a:endParaRPr lang="ru-RU" sz="1400" dirty="0"/>
          </a:p>
          <a:p>
            <a:pPr algn="ctr"/>
            <a:endParaRPr lang="ru-RU" sz="1400" dirty="0"/>
          </a:p>
          <a:p>
            <a:pPr algn="ctr"/>
            <a:endParaRPr lang="ru-RU" sz="1400" dirty="0"/>
          </a:p>
          <a:p>
            <a:pPr algn="ctr"/>
            <a:r>
              <a:rPr lang="ru-RU" sz="1400" dirty="0">
                <a:solidFill>
                  <a:srgbClr val="FFFF00"/>
                </a:solidFill>
              </a:rPr>
              <a:t>На </a:t>
            </a:r>
            <a:r>
              <a:rPr lang="ru-RU" sz="1400" dirty="0" err="1">
                <a:solidFill>
                  <a:srgbClr val="FFFF00"/>
                </a:solidFill>
              </a:rPr>
              <a:t>розпуттях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велелюдних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І </a:t>
            </a:r>
            <a:r>
              <a:rPr lang="ru-RU" sz="1400" dirty="0" err="1">
                <a:solidFill>
                  <a:srgbClr val="FFFF00"/>
                </a:solidFill>
              </a:rPr>
              <a:t>ніхто</a:t>
            </a:r>
            <a:r>
              <a:rPr lang="ru-RU" sz="1400" dirty="0">
                <a:solidFill>
                  <a:srgbClr val="FFFF00"/>
                </a:solidFill>
              </a:rPr>
              <a:t> не </a:t>
            </a:r>
            <a:r>
              <a:rPr lang="ru-RU" sz="1400" dirty="0" err="1">
                <a:solidFill>
                  <a:srgbClr val="FFFF00"/>
                </a:solidFill>
              </a:rPr>
              <a:t>бачить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І не </a:t>
            </a:r>
            <a:r>
              <a:rPr lang="ru-RU" sz="1400" dirty="0" err="1">
                <a:solidFill>
                  <a:srgbClr val="FFFF00"/>
                </a:solidFill>
              </a:rPr>
              <a:t>бачить</a:t>
            </a:r>
            <a:r>
              <a:rPr lang="ru-RU" sz="1400" dirty="0">
                <a:solidFill>
                  <a:srgbClr val="FFFF00"/>
                </a:solidFill>
              </a:rPr>
              <a:t>, і не </a:t>
            </a:r>
            <a:r>
              <a:rPr lang="ru-RU" sz="1400" dirty="0" err="1">
                <a:solidFill>
                  <a:srgbClr val="FFFF00"/>
                </a:solidFill>
              </a:rPr>
              <a:t>знає</a:t>
            </a:r>
            <a:r>
              <a:rPr lang="ru-RU" sz="1400" dirty="0">
                <a:solidFill>
                  <a:srgbClr val="FFFF00"/>
                </a:solidFill>
              </a:rPr>
              <a:t> –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Оглухли</a:t>
            </a:r>
            <a:r>
              <a:rPr lang="ru-RU" sz="1400" dirty="0">
                <a:solidFill>
                  <a:srgbClr val="FFFF00"/>
                </a:solidFill>
              </a:rPr>
              <a:t>, не </a:t>
            </a:r>
            <a:r>
              <a:rPr lang="ru-RU" sz="1400" dirty="0" err="1">
                <a:solidFill>
                  <a:srgbClr val="FFFF00"/>
                </a:solidFill>
              </a:rPr>
              <a:t>чують</a:t>
            </a:r>
            <a:r>
              <a:rPr lang="ru-RU" sz="1400" dirty="0">
                <a:solidFill>
                  <a:srgbClr val="FFFF00"/>
                </a:solidFill>
              </a:rPr>
              <a:t>;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Кайданами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міняються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Правдою </a:t>
            </a:r>
            <a:r>
              <a:rPr lang="ru-RU" sz="1400" dirty="0" err="1">
                <a:solidFill>
                  <a:srgbClr val="FFFF00"/>
                </a:solidFill>
              </a:rPr>
              <a:t>торгують</a:t>
            </a:r>
            <a:r>
              <a:rPr lang="ru-RU" sz="1400" dirty="0">
                <a:solidFill>
                  <a:srgbClr val="FFFF00"/>
                </a:solidFill>
              </a:rPr>
              <a:t>.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І Господа </a:t>
            </a:r>
            <a:r>
              <a:rPr lang="ru-RU" sz="1400" dirty="0" err="1">
                <a:solidFill>
                  <a:srgbClr val="FFFF00"/>
                </a:solidFill>
              </a:rPr>
              <a:t>зневажають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Людей </a:t>
            </a:r>
            <a:r>
              <a:rPr lang="ru-RU" sz="1400" dirty="0" err="1">
                <a:solidFill>
                  <a:srgbClr val="FFFF00"/>
                </a:solidFill>
              </a:rPr>
              <a:t>запрягають</a:t>
            </a:r>
            <a:r>
              <a:rPr lang="ru-RU" sz="1400" dirty="0">
                <a:solidFill>
                  <a:srgbClr val="FFFF00"/>
                </a:solidFill>
              </a:rPr>
              <a:t/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В </a:t>
            </a:r>
            <a:r>
              <a:rPr lang="ru-RU" sz="1400" dirty="0" err="1">
                <a:solidFill>
                  <a:srgbClr val="FFFF00"/>
                </a:solidFill>
              </a:rPr>
              <a:t>тяжкі</a:t>
            </a:r>
            <a:r>
              <a:rPr lang="ru-RU" sz="1400" dirty="0">
                <a:solidFill>
                  <a:srgbClr val="FFFF00"/>
                </a:solidFill>
              </a:rPr>
              <a:t> ярма. </a:t>
            </a:r>
            <a:r>
              <a:rPr lang="ru-RU" sz="1400" dirty="0" err="1">
                <a:solidFill>
                  <a:srgbClr val="FFFF00"/>
                </a:solidFill>
              </a:rPr>
              <a:t>Орють</a:t>
            </a:r>
            <a:r>
              <a:rPr lang="ru-RU" sz="1400" dirty="0">
                <a:solidFill>
                  <a:srgbClr val="FFFF00"/>
                </a:solidFill>
              </a:rPr>
              <a:t> лихо,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Лихом </a:t>
            </a:r>
            <a:r>
              <a:rPr lang="ru-RU" sz="1400" dirty="0" err="1">
                <a:solidFill>
                  <a:srgbClr val="FFFF00"/>
                </a:solidFill>
              </a:rPr>
              <a:t>засівають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А </a:t>
            </a:r>
            <a:r>
              <a:rPr lang="ru-RU" sz="1400" dirty="0" err="1">
                <a:solidFill>
                  <a:srgbClr val="FFFF00"/>
                </a:solidFill>
              </a:rPr>
              <a:t>що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вродить</a:t>
            </a:r>
            <a:r>
              <a:rPr lang="ru-RU" sz="1400" dirty="0">
                <a:solidFill>
                  <a:srgbClr val="FFFF00"/>
                </a:solidFill>
              </a:rPr>
              <a:t>? </a:t>
            </a:r>
            <a:r>
              <a:rPr lang="ru-RU" sz="1400" dirty="0" err="1">
                <a:solidFill>
                  <a:srgbClr val="FFFF00"/>
                </a:solidFill>
              </a:rPr>
              <a:t>побачите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Які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будуть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жни́ва</a:t>
            </a:r>
            <a:r>
              <a:rPr lang="ru-RU" sz="1400" dirty="0">
                <a:solidFill>
                  <a:srgbClr val="FFFF00"/>
                </a:solidFill>
              </a:rPr>
              <a:t>!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Схаменіться</a:t>
            </a:r>
            <a:r>
              <a:rPr lang="ru-RU" sz="1400" dirty="0">
                <a:solidFill>
                  <a:srgbClr val="FFFF00"/>
                </a:solidFill>
              </a:rPr>
              <a:t>, </a:t>
            </a:r>
            <a:r>
              <a:rPr lang="ru-RU" sz="1400" dirty="0" err="1">
                <a:solidFill>
                  <a:srgbClr val="FFFF00"/>
                </a:solidFill>
              </a:rPr>
              <a:t>недолюди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Діти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юродиві</a:t>
            </a:r>
            <a:r>
              <a:rPr lang="ru-RU" sz="1400" dirty="0">
                <a:solidFill>
                  <a:srgbClr val="FFFF00"/>
                </a:solidFill>
              </a:rPr>
              <a:t>!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Подивіться</a:t>
            </a:r>
            <a:r>
              <a:rPr lang="ru-RU" sz="1400" dirty="0">
                <a:solidFill>
                  <a:srgbClr val="FFFF00"/>
                </a:solidFill>
              </a:rPr>
              <a:t> на рай тихий,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На свою </a:t>
            </a:r>
            <a:r>
              <a:rPr lang="ru-RU" sz="1400" dirty="0" err="1">
                <a:solidFill>
                  <a:srgbClr val="FFFF00"/>
                </a:solidFill>
              </a:rPr>
              <a:t>країну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Полюбіте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щирим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серцем</a:t>
            </a:r>
            <a:r>
              <a:rPr lang="ru-RU" sz="1400" dirty="0">
                <a:solidFill>
                  <a:srgbClr val="FFFF00"/>
                </a:solidFill>
              </a:rPr>
              <a:t/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Велику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руїну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 err="1">
                <a:solidFill>
                  <a:srgbClr val="FFFF00"/>
                </a:solidFill>
              </a:rPr>
              <a:t>Розкуйтеся</a:t>
            </a:r>
            <a:r>
              <a:rPr lang="ru-RU" sz="1400" dirty="0">
                <a:solidFill>
                  <a:srgbClr val="FFFF00"/>
                </a:solidFill>
              </a:rPr>
              <a:t>, </a:t>
            </a:r>
            <a:r>
              <a:rPr lang="ru-RU" sz="1400" dirty="0" err="1">
                <a:solidFill>
                  <a:srgbClr val="FFFF00"/>
                </a:solidFill>
              </a:rPr>
              <a:t>братайтеся</a:t>
            </a:r>
            <a:r>
              <a:rPr lang="ru-RU" sz="1400" dirty="0">
                <a:solidFill>
                  <a:srgbClr val="FFFF00"/>
                </a:solidFill>
              </a:rPr>
              <a:t>,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У чужому краю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Не </a:t>
            </a:r>
            <a:r>
              <a:rPr lang="ru-RU" sz="1400" dirty="0" err="1">
                <a:solidFill>
                  <a:srgbClr val="FFFF00"/>
                </a:solidFill>
              </a:rPr>
              <a:t>шукайте</a:t>
            </a:r>
            <a:r>
              <a:rPr lang="ru-RU" sz="1400" dirty="0">
                <a:solidFill>
                  <a:srgbClr val="FFFF00"/>
                </a:solidFill>
              </a:rPr>
              <a:t>, не питайте</a:t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Того, </a:t>
            </a:r>
            <a:r>
              <a:rPr lang="ru-RU" sz="1400" dirty="0" err="1">
                <a:solidFill>
                  <a:srgbClr val="FFFF00"/>
                </a:solidFill>
              </a:rPr>
              <a:t>що</a:t>
            </a:r>
            <a:r>
              <a:rPr lang="ru-RU" sz="1400" dirty="0">
                <a:solidFill>
                  <a:srgbClr val="FFFF00"/>
                </a:solidFill>
              </a:rPr>
              <a:t> </a:t>
            </a:r>
            <a:r>
              <a:rPr lang="ru-RU" sz="1400" dirty="0" err="1">
                <a:solidFill>
                  <a:srgbClr val="FFFF00"/>
                </a:solidFill>
              </a:rPr>
              <a:t>немає</a:t>
            </a:r>
            <a:r>
              <a:rPr lang="ru-RU" sz="1400" dirty="0">
                <a:solidFill>
                  <a:srgbClr val="FFFF00"/>
                </a:solidFill>
              </a:rPr>
              <a:t/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І на </a:t>
            </a:r>
            <a:r>
              <a:rPr lang="ru-RU" sz="1400" dirty="0" err="1">
                <a:solidFill>
                  <a:srgbClr val="FFFF00"/>
                </a:solidFill>
              </a:rPr>
              <a:t>небі</a:t>
            </a:r>
            <a:r>
              <a:rPr lang="ru-RU" sz="1400" dirty="0">
                <a:solidFill>
                  <a:srgbClr val="FFFF00"/>
                </a:solidFill>
              </a:rPr>
              <a:t>, а не </a:t>
            </a:r>
            <a:r>
              <a:rPr lang="ru-RU" sz="1400" dirty="0" err="1">
                <a:solidFill>
                  <a:srgbClr val="FFFF00"/>
                </a:solidFill>
              </a:rPr>
              <a:t>тілько</a:t>
            </a:r>
            <a:r>
              <a:rPr lang="ru-RU" sz="1400" dirty="0">
                <a:solidFill>
                  <a:srgbClr val="FFFF00"/>
                </a:solidFill>
              </a:rPr>
              <a:t/>
            </a:r>
            <a:br>
              <a:rPr lang="ru-RU" sz="1400" dirty="0">
                <a:solidFill>
                  <a:srgbClr val="FFFF00"/>
                </a:solidFill>
              </a:rPr>
            </a:br>
            <a:r>
              <a:rPr lang="ru-RU" sz="1400" dirty="0">
                <a:solidFill>
                  <a:srgbClr val="FFFF00"/>
                </a:solidFill>
              </a:rPr>
              <a:t>На чужому </a:t>
            </a:r>
            <a:r>
              <a:rPr lang="ru-RU" sz="1400" dirty="0" err="1">
                <a:solidFill>
                  <a:srgbClr val="FFFF00"/>
                </a:solidFill>
              </a:rPr>
              <a:t>полі</a:t>
            </a:r>
            <a:r>
              <a:rPr lang="ru-RU" sz="1400" dirty="0">
                <a:solidFill>
                  <a:srgbClr val="FF66CC"/>
                </a:solidFill>
              </a:rPr>
              <a:t>.</a:t>
            </a:r>
            <a:br>
              <a:rPr lang="ru-RU" sz="1400" dirty="0">
                <a:solidFill>
                  <a:srgbClr val="FF66CC"/>
                </a:solidFill>
              </a:rPr>
            </a:b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1071801"/>
            <a:ext cx="349188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400" dirty="0"/>
          </a:p>
          <a:p>
            <a:pPr algn="ctr"/>
            <a:r>
              <a:rPr lang="ru-RU" sz="1400" dirty="0">
                <a:solidFill>
                  <a:srgbClr val="2DFD03"/>
                </a:solidFill>
              </a:rPr>
              <a:t>В </a:t>
            </a:r>
            <a:r>
              <a:rPr lang="ru-RU" sz="1400" dirty="0" err="1">
                <a:solidFill>
                  <a:srgbClr val="2DFD03"/>
                </a:solidFill>
              </a:rPr>
              <a:t>своїй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хаті</a:t>
            </a:r>
            <a:r>
              <a:rPr lang="ru-RU" sz="1400" dirty="0">
                <a:solidFill>
                  <a:srgbClr val="2DFD03"/>
                </a:solidFill>
              </a:rPr>
              <a:t> своя й правда,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І сила, і воля.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Нема на </a:t>
            </a:r>
            <a:r>
              <a:rPr lang="ru-RU" sz="1400" dirty="0" err="1">
                <a:solidFill>
                  <a:srgbClr val="2DFD03"/>
                </a:solidFill>
              </a:rPr>
              <a:t>світі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України</a:t>
            </a:r>
            <a:r>
              <a:rPr lang="ru-RU" sz="1400" dirty="0">
                <a:solidFill>
                  <a:srgbClr val="2DFD03"/>
                </a:solidFill>
              </a:rPr>
              <a:t>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Немає</a:t>
            </a:r>
            <a:r>
              <a:rPr lang="ru-RU" sz="1400" dirty="0">
                <a:solidFill>
                  <a:srgbClr val="2DFD03"/>
                </a:solidFill>
              </a:rPr>
              <a:t> другого </a:t>
            </a:r>
            <a:r>
              <a:rPr lang="ru-RU" sz="1400" dirty="0" err="1">
                <a:solidFill>
                  <a:srgbClr val="2DFD03"/>
                </a:solidFill>
              </a:rPr>
              <a:t>Дніпра</a:t>
            </a:r>
            <a:r>
              <a:rPr lang="ru-RU" sz="1400" dirty="0">
                <a:solidFill>
                  <a:srgbClr val="2DFD03"/>
                </a:solidFill>
              </a:rPr>
              <a:t>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А </a:t>
            </a:r>
            <a:r>
              <a:rPr lang="ru-RU" sz="1400" dirty="0" err="1">
                <a:solidFill>
                  <a:srgbClr val="2DFD03"/>
                </a:solidFill>
              </a:rPr>
              <a:t>ви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претеся</a:t>
            </a:r>
            <a:r>
              <a:rPr lang="ru-RU" sz="1400" dirty="0">
                <a:solidFill>
                  <a:srgbClr val="2DFD03"/>
                </a:solidFill>
              </a:rPr>
              <a:t> на </a:t>
            </a:r>
            <a:r>
              <a:rPr lang="ru-RU" sz="1400" dirty="0" err="1">
                <a:solidFill>
                  <a:srgbClr val="2DFD03"/>
                </a:solidFill>
              </a:rPr>
              <a:t>чужину</a:t>
            </a:r>
            <a:r>
              <a:rPr lang="ru-RU" sz="1400" dirty="0">
                <a:solidFill>
                  <a:srgbClr val="2DFD03"/>
                </a:solidFill>
              </a:rPr>
              <a:t/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Шукати</a:t>
            </a:r>
            <a:r>
              <a:rPr lang="ru-RU" sz="1400" dirty="0">
                <a:solidFill>
                  <a:srgbClr val="2DFD03"/>
                </a:solidFill>
              </a:rPr>
              <a:t> доброго добра,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Добра святого. </a:t>
            </a:r>
            <a:r>
              <a:rPr lang="ru-RU" sz="1400" dirty="0" err="1">
                <a:solidFill>
                  <a:srgbClr val="2DFD03"/>
                </a:solidFill>
              </a:rPr>
              <a:t>Волі</a:t>
            </a:r>
            <a:r>
              <a:rPr lang="ru-RU" sz="1400" dirty="0">
                <a:solidFill>
                  <a:srgbClr val="2DFD03"/>
                </a:solidFill>
              </a:rPr>
              <a:t>! </a:t>
            </a:r>
            <a:r>
              <a:rPr lang="ru-RU" sz="1400" dirty="0" err="1">
                <a:solidFill>
                  <a:srgbClr val="2DFD03"/>
                </a:solidFill>
              </a:rPr>
              <a:t>волі</a:t>
            </a:r>
            <a:r>
              <a:rPr lang="ru-RU" sz="1400" dirty="0">
                <a:solidFill>
                  <a:srgbClr val="2DFD03"/>
                </a:solidFill>
              </a:rPr>
              <a:t>!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Братерства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братнього</a:t>
            </a:r>
            <a:r>
              <a:rPr lang="ru-RU" sz="1400" dirty="0">
                <a:solidFill>
                  <a:srgbClr val="2DFD03"/>
                </a:solidFill>
              </a:rPr>
              <a:t>! </a:t>
            </a:r>
            <a:r>
              <a:rPr lang="ru-RU" sz="1400" dirty="0" err="1">
                <a:solidFill>
                  <a:srgbClr val="2DFD03"/>
                </a:solidFill>
              </a:rPr>
              <a:t>Найшли</a:t>
            </a:r>
            <a:r>
              <a:rPr lang="ru-RU" sz="1400" dirty="0">
                <a:solidFill>
                  <a:srgbClr val="2DFD03"/>
                </a:solidFill>
              </a:rPr>
              <a:t>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Несли, несли з чужого поля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І в </a:t>
            </a:r>
            <a:r>
              <a:rPr lang="ru-RU" sz="1400" dirty="0" err="1">
                <a:solidFill>
                  <a:srgbClr val="2DFD03"/>
                </a:solidFill>
              </a:rPr>
              <a:t>Україну</a:t>
            </a:r>
            <a:r>
              <a:rPr lang="ru-RU" sz="1400" dirty="0">
                <a:solidFill>
                  <a:srgbClr val="2DFD03"/>
                </a:solidFill>
              </a:rPr>
              <a:t> принесли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Великих слов </a:t>
            </a:r>
            <a:r>
              <a:rPr lang="ru-RU" sz="1400" dirty="0" err="1">
                <a:solidFill>
                  <a:srgbClr val="2DFD03"/>
                </a:solidFill>
              </a:rPr>
              <a:t>велику</a:t>
            </a:r>
            <a:r>
              <a:rPr lang="ru-RU" sz="1400" dirty="0">
                <a:solidFill>
                  <a:srgbClr val="2DFD03"/>
                </a:solidFill>
              </a:rPr>
              <a:t> силу,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Та й </a:t>
            </a:r>
            <a:r>
              <a:rPr lang="ru-RU" sz="1400" dirty="0" err="1">
                <a:solidFill>
                  <a:srgbClr val="2DFD03"/>
                </a:solidFill>
              </a:rPr>
              <a:t>більш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нічого</a:t>
            </a:r>
            <a:r>
              <a:rPr lang="ru-RU" sz="1400" dirty="0">
                <a:solidFill>
                  <a:srgbClr val="2DFD03"/>
                </a:solidFill>
              </a:rPr>
              <a:t>. Кричите,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Що</a:t>
            </a:r>
            <a:r>
              <a:rPr lang="ru-RU" sz="1400" dirty="0">
                <a:solidFill>
                  <a:srgbClr val="2DFD03"/>
                </a:solidFill>
              </a:rPr>
              <a:t> Бог создав вас не на те,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Щоб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ви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неправді</a:t>
            </a:r>
            <a:r>
              <a:rPr lang="ru-RU" sz="1400" dirty="0">
                <a:solidFill>
                  <a:srgbClr val="2DFD03"/>
                </a:solidFill>
              </a:rPr>
              <a:t> поклонились!..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І </a:t>
            </a:r>
            <a:r>
              <a:rPr lang="ru-RU" sz="1400" dirty="0" err="1">
                <a:solidFill>
                  <a:srgbClr val="2DFD03"/>
                </a:solidFill>
              </a:rPr>
              <a:t>хилитесь</a:t>
            </a:r>
            <a:r>
              <a:rPr lang="ru-RU" sz="1400" dirty="0">
                <a:solidFill>
                  <a:srgbClr val="2DFD03"/>
                </a:solidFill>
              </a:rPr>
              <a:t>, як і </a:t>
            </a:r>
            <a:r>
              <a:rPr lang="ru-RU" sz="1400" dirty="0" err="1">
                <a:solidFill>
                  <a:srgbClr val="2DFD03"/>
                </a:solidFill>
              </a:rPr>
              <a:t>хилились</a:t>
            </a:r>
            <a:r>
              <a:rPr lang="ru-RU" sz="1400" dirty="0">
                <a:solidFill>
                  <a:srgbClr val="2DFD03"/>
                </a:solidFill>
              </a:rPr>
              <a:t>!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І </a:t>
            </a:r>
            <a:r>
              <a:rPr lang="ru-RU" sz="1400" dirty="0" err="1">
                <a:solidFill>
                  <a:srgbClr val="2DFD03"/>
                </a:solidFill>
              </a:rPr>
              <a:t>знову</a:t>
            </a:r>
            <a:r>
              <a:rPr lang="ru-RU" sz="1400" dirty="0">
                <a:solidFill>
                  <a:srgbClr val="2DFD03"/>
                </a:solidFill>
              </a:rPr>
              <a:t> шкуру дерете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З </a:t>
            </a:r>
            <a:r>
              <a:rPr lang="ru-RU" sz="1400" dirty="0" err="1">
                <a:solidFill>
                  <a:srgbClr val="2DFD03"/>
                </a:solidFill>
              </a:rPr>
              <a:t>братів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незрящих</a:t>
            </a:r>
            <a:r>
              <a:rPr lang="ru-RU" sz="1400" dirty="0">
                <a:solidFill>
                  <a:srgbClr val="2DFD03"/>
                </a:solidFill>
              </a:rPr>
              <a:t>, </a:t>
            </a:r>
            <a:r>
              <a:rPr lang="ru-RU" sz="1400" dirty="0" err="1">
                <a:solidFill>
                  <a:srgbClr val="2DFD03"/>
                </a:solidFill>
              </a:rPr>
              <a:t>гречкосіїв</a:t>
            </a:r>
            <a:r>
              <a:rPr lang="ru-RU" sz="1400" dirty="0">
                <a:solidFill>
                  <a:srgbClr val="2DFD03"/>
                </a:solidFill>
              </a:rPr>
              <a:t>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І </a:t>
            </a:r>
            <a:r>
              <a:rPr lang="ru-RU" sz="1400" dirty="0" err="1">
                <a:solidFill>
                  <a:srgbClr val="2DFD03"/>
                </a:solidFill>
              </a:rPr>
              <a:t>сонця-правди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дозрівать</a:t>
            </a:r>
            <a:r>
              <a:rPr lang="ru-RU" sz="1400" dirty="0">
                <a:solidFill>
                  <a:srgbClr val="2DFD03"/>
                </a:solidFill>
              </a:rPr>
              <a:t/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В </a:t>
            </a:r>
            <a:r>
              <a:rPr lang="ru-RU" sz="1400" dirty="0" err="1">
                <a:solidFill>
                  <a:srgbClr val="2DFD03"/>
                </a:solidFill>
              </a:rPr>
              <a:t>німецькі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землі</a:t>
            </a:r>
            <a:r>
              <a:rPr lang="ru-RU" sz="1400" dirty="0">
                <a:solidFill>
                  <a:srgbClr val="2DFD03"/>
                </a:solidFill>
              </a:rPr>
              <a:t>, не </a:t>
            </a:r>
            <a:r>
              <a:rPr lang="ru-RU" sz="1400" dirty="0" err="1">
                <a:solidFill>
                  <a:srgbClr val="2DFD03"/>
                </a:solidFill>
              </a:rPr>
              <a:t>чужії</a:t>
            </a:r>
            <a:r>
              <a:rPr lang="ru-RU" sz="1400" dirty="0">
                <a:solidFill>
                  <a:srgbClr val="2DFD03"/>
                </a:solidFill>
              </a:rPr>
              <a:t>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Претеся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знову</a:t>
            </a:r>
            <a:r>
              <a:rPr lang="ru-RU" sz="1400" dirty="0">
                <a:solidFill>
                  <a:srgbClr val="2DFD03"/>
                </a:solidFill>
              </a:rPr>
              <a:t>!.. </a:t>
            </a:r>
            <a:r>
              <a:rPr lang="ru-RU" sz="1400" dirty="0" err="1">
                <a:solidFill>
                  <a:srgbClr val="2DFD03"/>
                </a:solidFill>
              </a:rPr>
              <a:t>Якби</a:t>
            </a:r>
            <a:r>
              <a:rPr lang="ru-RU" sz="1400" dirty="0">
                <a:solidFill>
                  <a:srgbClr val="2DFD03"/>
                </a:solidFill>
              </a:rPr>
              <a:t> взять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І всю </a:t>
            </a:r>
            <a:r>
              <a:rPr lang="ru-RU" sz="1400" dirty="0" err="1">
                <a:solidFill>
                  <a:srgbClr val="2DFD03"/>
                </a:solidFill>
              </a:rPr>
              <a:t>мізерію</a:t>
            </a:r>
            <a:r>
              <a:rPr lang="ru-RU" sz="1400" dirty="0">
                <a:solidFill>
                  <a:srgbClr val="2DFD03"/>
                </a:solidFill>
              </a:rPr>
              <a:t> з собою,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Дідами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крадене</a:t>
            </a:r>
            <a:r>
              <a:rPr lang="ru-RU" sz="1400" dirty="0">
                <a:solidFill>
                  <a:srgbClr val="2DFD03"/>
                </a:solidFill>
              </a:rPr>
              <a:t> добро,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 err="1">
                <a:solidFill>
                  <a:srgbClr val="2DFD03"/>
                </a:solidFill>
              </a:rPr>
              <a:t>Тойді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оставсь</a:t>
            </a:r>
            <a:r>
              <a:rPr lang="ru-RU" sz="1400" dirty="0">
                <a:solidFill>
                  <a:srgbClr val="2DFD03"/>
                </a:solidFill>
              </a:rPr>
              <a:t> </a:t>
            </a:r>
            <a:r>
              <a:rPr lang="ru-RU" sz="1400" dirty="0" err="1">
                <a:solidFill>
                  <a:srgbClr val="2DFD03"/>
                </a:solidFill>
              </a:rPr>
              <a:t>би</a:t>
            </a:r>
            <a:r>
              <a:rPr lang="ru-RU" sz="1400" dirty="0">
                <a:solidFill>
                  <a:srgbClr val="2DFD03"/>
                </a:solidFill>
              </a:rPr>
              <a:t> сиротою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dirty="0">
                <a:solidFill>
                  <a:srgbClr val="2DFD03"/>
                </a:solidFill>
              </a:rPr>
              <a:t>З </a:t>
            </a:r>
            <a:r>
              <a:rPr lang="ru-RU" sz="1400" dirty="0" err="1">
                <a:solidFill>
                  <a:srgbClr val="2DFD03"/>
                </a:solidFill>
              </a:rPr>
              <a:t>святими</a:t>
            </a:r>
            <a:r>
              <a:rPr lang="ru-RU" sz="1400" dirty="0">
                <a:solidFill>
                  <a:srgbClr val="2DFD03"/>
                </a:solidFill>
              </a:rPr>
              <a:t> горами </a:t>
            </a:r>
            <a:r>
              <a:rPr lang="ru-RU" sz="1400" dirty="0" err="1">
                <a:solidFill>
                  <a:srgbClr val="2DFD03"/>
                </a:solidFill>
              </a:rPr>
              <a:t>Дніпро</a:t>
            </a:r>
            <a:r>
              <a:rPr lang="ru-RU" sz="1400" dirty="0">
                <a:solidFill>
                  <a:srgbClr val="2DFD03"/>
                </a:solidFill>
              </a:rPr>
              <a:t>!</a:t>
            </a:r>
            <a:br>
              <a:rPr lang="ru-RU" sz="1400" dirty="0">
                <a:solidFill>
                  <a:srgbClr val="2DFD03"/>
                </a:solidFill>
              </a:rPr>
            </a:br>
            <a:r>
              <a:rPr lang="ru-RU" sz="1400" i="1" dirty="0">
                <a:solidFill>
                  <a:srgbClr val="2DFD03"/>
                </a:solidFill>
              </a:rPr>
              <a:t>(фрагмент)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704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Autofit/>
          </a:bodyPr>
          <a:lstStyle/>
          <a:p>
            <a:r>
              <a:rPr lang="ru-RU" sz="2800" b="0" dirty="0">
                <a:effectLst/>
              </a:rPr>
              <a:t/>
            </a:r>
            <a:br>
              <a:rPr lang="ru-RU" sz="2800" b="0" dirty="0">
                <a:effectLst/>
              </a:rPr>
            </a:br>
            <a:r>
              <a:rPr lang="ru-RU" sz="2800" b="0" dirty="0" err="1">
                <a:solidFill>
                  <a:srgbClr val="FF0000"/>
                </a:solidFill>
                <a:effectLst/>
              </a:rPr>
              <a:t>Жоден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вірш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українською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мовою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не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здобув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такого широкого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визнання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серед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у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світі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, як </a:t>
            </a:r>
            <a:r>
              <a:rPr lang="ru-RU" sz="2800" b="0" dirty="0" err="1">
                <a:solidFill>
                  <a:srgbClr val="FF0000"/>
                </a:solidFill>
                <a:effectLst/>
              </a:rPr>
              <a:t>Шевченків</a:t>
            </a:r>
            <a:r>
              <a:rPr lang="ru-RU" sz="2800" b="0" dirty="0">
                <a:solidFill>
                  <a:srgbClr val="FF0000"/>
                </a:solidFill>
                <a:effectLst/>
              </a:rPr>
              <a:t> </a:t>
            </a:r>
            <a:r>
              <a:rPr lang="ru-RU" sz="4000" b="0" dirty="0">
                <a:solidFill>
                  <a:srgbClr val="FF0000"/>
                </a:solidFill>
                <a:effectLst/>
              </a:rPr>
              <a:t>"</a:t>
            </a:r>
            <a:r>
              <a:rPr lang="ru-RU" sz="4000" b="0" dirty="0" err="1">
                <a:solidFill>
                  <a:srgbClr val="FF0000"/>
                </a:solidFill>
                <a:effectLst/>
              </a:rPr>
              <a:t>Заповіт</a:t>
            </a:r>
            <a:r>
              <a:rPr lang="ru-RU" sz="4000" b="0" dirty="0">
                <a:solidFill>
                  <a:srgbClr val="FF0000"/>
                </a:solidFill>
                <a:effectLst/>
              </a:rPr>
              <a:t>".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16832"/>
            <a:ext cx="4680520" cy="468052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uk-UA" sz="2000" dirty="0">
                <a:solidFill>
                  <a:srgbClr val="FFFF00"/>
                </a:solidFill>
              </a:rPr>
              <a:t>Жоден вірш </a:t>
            </a:r>
            <a:r>
              <a:rPr lang="uk-UA" sz="2000" b="1" dirty="0">
                <a:solidFill>
                  <a:srgbClr val="FFFF00"/>
                </a:solidFill>
              </a:rPr>
              <a:t>українською мовою не здобув такого широкого </a:t>
            </a:r>
            <a:r>
              <a:rPr lang="uk-UA" sz="2000" dirty="0">
                <a:solidFill>
                  <a:srgbClr val="FFFF00"/>
                </a:solidFill>
              </a:rPr>
              <a:t>визнання серед у світі, як Шевченків "Заповіт". Твір пройнятий прагненням бачити прекрасну людину на прекрасній землі. Поет вірить у те, що Україна стане незалежною, люди прозріють, а брехню буде знищено. І ми повинні виправдати його сподівання, здолати всі труднощі на шляху нашої країни до щасливого майбутнього. Хай його "Заповіт" стане нашим дороговказом.</a:t>
            </a:r>
            <a:r>
              <a:rPr lang="uk-UA" sz="2000" dirty="0"/>
              <a:t/>
            </a:r>
            <a:br>
              <a:rPr lang="uk-UA" sz="2000" dirty="0"/>
            </a:br>
            <a:endParaRPr lang="uk-UA" sz="2000" dirty="0"/>
          </a:p>
        </p:txBody>
      </p:sp>
      <p:pic>
        <p:nvPicPr>
          <p:cNvPr id="11269" name="Picture 5" descr="C:\Users\Алла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40192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7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>
                <a:solidFill>
                  <a:srgbClr val="FFFF00"/>
                </a:solidFill>
              </a:rPr>
              <a:t>Як умру то поховайте мене на могилі, серед степу широкого на </a:t>
            </a:r>
            <a:r>
              <a:rPr lang="uk-UA" sz="2400" dirty="0" err="1">
                <a:solidFill>
                  <a:srgbClr val="FFFF00"/>
                </a:solidFill>
              </a:rPr>
              <a:t>вкраїні</a:t>
            </a:r>
            <a:r>
              <a:rPr lang="uk-UA" sz="2400" dirty="0">
                <a:solidFill>
                  <a:srgbClr val="FFFF00"/>
                </a:solidFill>
              </a:rPr>
              <a:t> милій…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4762872" cy="4896544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uk-UA" sz="3600" dirty="0">
                <a:solidFill>
                  <a:srgbClr val="00FFFF"/>
                </a:solidFill>
              </a:rPr>
              <a:t>Останню волю митця було виконано: у Каневі, на Чернечій горі, над бурхливим Дніпром спочиває Великий син України…</a:t>
            </a:r>
          </a:p>
          <a:p>
            <a:pPr marL="137160" indent="0">
              <a:buNone/>
            </a:pPr>
            <a:r>
              <a:rPr lang="uk-UA" sz="3600" dirty="0">
                <a:solidFill>
                  <a:srgbClr val="00FFFF"/>
                </a:solidFill>
              </a:rPr>
              <a:t>Багато Шевченко залишив нащадкам, але головне – незламний Дух Боротьби, невтомна Жага Свободи та непереможна Віра у Добро… Пам'ять про великого сина України, про борця за свободу і незалежність навік не згасне у душах, назавжди горить у серцях…</a:t>
            </a:r>
          </a:p>
          <a:p>
            <a:pPr marL="137160" indent="0">
              <a:buNone/>
            </a:pPr>
            <a:r>
              <a:rPr lang="uk-UA" sz="3600" dirty="0"/>
              <a:t> </a:t>
            </a:r>
          </a:p>
          <a:p>
            <a:pPr marL="137160" indent="0">
              <a:buNone/>
            </a:pPr>
            <a:r>
              <a:rPr lang="uk-UA" sz="3600" dirty="0"/>
              <a:t> </a:t>
            </a:r>
          </a:p>
          <a:p>
            <a:endParaRPr lang="uk-UA" dirty="0"/>
          </a:p>
        </p:txBody>
      </p:sp>
      <p:pic>
        <p:nvPicPr>
          <p:cNvPr id="3074" name="Picture 2" descr="C:\Users\Алла\Desktop\в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295232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ла\Desktop\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72025"/>
            <a:ext cx="3312368" cy="20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лла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80" y="2847975"/>
            <a:ext cx="3033687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3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0"/>
            <a:ext cx="2304256" cy="1988840"/>
          </a:xfrm>
        </p:spPr>
        <p:txBody>
          <a:bodyPr>
            <a:normAutofit fontScale="90000"/>
          </a:bodyPr>
          <a:lstStyle/>
          <a:p>
            <a:pPr algn="l"/>
            <a:r>
              <a:rPr lang="uk-UA" sz="3200" dirty="0">
                <a:solidFill>
                  <a:srgbClr val="FF0066"/>
                </a:solidFill>
              </a:rPr>
              <a:t/>
            </a:r>
            <a:br>
              <a:rPr lang="uk-UA" sz="3200" dirty="0">
                <a:solidFill>
                  <a:srgbClr val="FF0066"/>
                </a:solidFill>
              </a:rPr>
            </a:br>
            <a:r>
              <a:rPr lang="uk-UA" sz="3200" dirty="0">
                <a:solidFill>
                  <a:srgbClr val="FF0066"/>
                </a:solidFill>
              </a:rPr>
              <a:t/>
            </a:r>
            <a:br>
              <a:rPr lang="uk-UA" sz="3200" dirty="0">
                <a:solidFill>
                  <a:srgbClr val="FF0066"/>
                </a:solidFill>
              </a:rPr>
            </a:br>
            <a:r>
              <a:rPr lang="uk-UA" sz="3600" dirty="0">
                <a:solidFill>
                  <a:srgbClr val="FF0066"/>
                </a:solidFill>
              </a:rPr>
              <a:t>Учні 10-Б класу.</a:t>
            </a:r>
            <a:br>
              <a:rPr lang="uk-UA" sz="3600" dirty="0">
                <a:solidFill>
                  <a:srgbClr val="FF0066"/>
                </a:solidFill>
              </a:rPr>
            </a:br>
            <a:r>
              <a:rPr lang="uk-UA" sz="2400" dirty="0">
                <a:solidFill>
                  <a:srgbClr val="FF0066"/>
                </a:solidFill>
              </a:rPr>
              <a:t>Класний керівник</a:t>
            </a:r>
            <a:br>
              <a:rPr lang="uk-UA" sz="2400" dirty="0">
                <a:solidFill>
                  <a:srgbClr val="FF0066"/>
                </a:solidFill>
              </a:rPr>
            </a:br>
            <a:r>
              <a:rPr lang="uk-UA" sz="2400" dirty="0">
                <a:solidFill>
                  <a:srgbClr val="FF0066"/>
                </a:solidFill>
              </a:rPr>
              <a:t> Бєлова А.М.</a:t>
            </a:r>
            <a:br>
              <a:rPr lang="uk-UA" sz="2400" dirty="0">
                <a:solidFill>
                  <a:srgbClr val="FF0066"/>
                </a:solidFill>
              </a:rPr>
            </a:br>
            <a:r>
              <a:rPr lang="uk-UA" sz="2400" dirty="0">
                <a:solidFill>
                  <a:srgbClr val="FF0000"/>
                </a:solidFill>
              </a:rPr>
              <a:t>2023-2024 </a:t>
            </a:r>
            <a:r>
              <a:rPr lang="uk-UA" sz="2400" dirty="0" err="1">
                <a:solidFill>
                  <a:srgbClr val="FF0000"/>
                </a:solidFill>
              </a:rPr>
              <a:t>н.р</a:t>
            </a:r>
            <a:r>
              <a:rPr lang="uk-UA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8BA730-5243-4FB0-9FA1-2F483A1A1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00" b="24800"/>
          <a:stretch/>
        </p:blipFill>
        <p:spPr>
          <a:xfrm>
            <a:off x="4572000" y="3933056"/>
            <a:ext cx="4351412" cy="27809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260649"/>
            <a:ext cx="2664296" cy="1296143"/>
          </a:xfrm>
        </p:spPr>
        <p:txBody>
          <a:bodyPr>
            <a:normAutofit/>
          </a:bodyPr>
          <a:lstStyle/>
          <a:p>
            <a:r>
              <a:rPr lang="uk-UA" u="sng" dirty="0"/>
              <a:t>                     </a:t>
            </a:r>
            <a:r>
              <a:rPr lang="uk-UA" dirty="0"/>
              <a:t>      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6262FF-5D36-491E-983E-DA7064B1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00" b="31100"/>
          <a:stretch/>
        </p:blipFill>
        <p:spPr>
          <a:xfrm>
            <a:off x="5436096" y="260648"/>
            <a:ext cx="3487316" cy="3456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3D71E5-A445-4245-AACB-194A12657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1" t="26901" b="22701"/>
          <a:stretch/>
        </p:blipFill>
        <p:spPr>
          <a:xfrm>
            <a:off x="265234" y="3933055"/>
            <a:ext cx="4162749" cy="27809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57D5C2-B81E-4F91-934A-7270778F3B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1" t="29000" b="24800"/>
          <a:stretch/>
        </p:blipFill>
        <p:spPr>
          <a:xfrm>
            <a:off x="297318" y="144017"/>
            <a:ext cx="3122554" cy="357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8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Алла\Desktop\1e07e2e2406c5180e8d476cf2b9ab6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3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12168"/>
          </a:xfrm>
        </p:spPr>
        <p:txBody>
          <a:bodyPr>
            <a:noAutofit/>
          </a:bodyPr>
          <a:lstStyle/>
          <a:p>
            <a:r>
              <a:rPr lang="uk-UA" sz="2000" i="1" dirty="0">
                <a:solidFill>
                  <a:srgbClr val="002060"/>
                </a:solidFill>
              </a:rPr>
              <a:t/>
            </a:r>
            <a:br>
              <a:rPr lang="uk-UA" sz="2000" i="1" dirty="0">
                <a:solidFill>
                  <a:srgbClr val="002060"/>
                </a:solidFill>
              </a:rPr>
            </a:br>
            <a:r>
              <a:rPr lang="uk-UA" sz="2000" i="1" dirty="0">
                <a:solidFill>
                  <a:srgbClr val="002060"/>
                </a:solidFill>
              </a:rPr>
              <a:t/>
            </a:r>
            <a:br>
              <a:rPr lang="uk-UA" sz="2000" i="1" dirty="0">
                <a:solidFill>
                  <a:srgbClr val="002060"/>
                </a:solidFill>
              </a:rPr>
            </a:br>
            <a:r>
              <a:rPr lang="uk-UA" sz="2400" i="1" dirty="0">
                <a:solidFill>
                  <a:srgbClr val="FF0000"/>
                </a:solidFill>
              </a:rPr>
              <a:t>…І на оновленій землі</a:t>
            </a:r>
            <a:br>
              <a:rPr lang="uk-UA" sz="2400" i="1" dirty="0">
                <a:solidFill>
                  <a:srgbClr val="FF0000"/>
                </a:solidFill>
              </a:rPr>
            </a:br>
            <a:r>
              <a:rPr lang="uk-UA" sz="2400" i="1" dirty="0" err="1">
                <a:solidFill>
                  <a:srgbClr val="FF0000"/>
                </a:solidFill>
              </a:rPr>
              <a:t>Врага</a:t>
            </a:r>
            <a:r>
              <a:rPr lang="uk-UA" sz="2400" i="1" dirty="0">
                <a:solidFill>
                  <a:srgbClr val="FF0000"/>
                </a:solidFill>
              </a:rPr>
              <a:t> не буде, супостата,А буде син, і буде мати,</a:t>
            </a:r>
            <a:br>
              <a:rPr lang="uk-UA" sz="2400" i="1" dirty="0">
                <a:solidFill>
                  <a:srgbClr val="FF0000"/>
                </a:solidFill>
              </a:rPr>
            </a:br>
            <a:r>
              <a:rPr lang="uk-UA" sz="2400" i="1" dirty="0">
                <a:solidFill>
                  <a:srgbClr val="FF0000"/>
                </a:solidFill>
              </a:rPr>
              <a:t>І будуть </a:t>
            </a:r>
            <a:r>
              <a:rPr lang="uk-UA" sz="2400" i="1" dirty="0" err="1">
                <a:solidFill>
                  <a:srgbClr val="FF0000"/>
                </a:solidFill>
              </a:rPr>
              <a:t>люде</a:t>
            </a:r>
            <a:r>
              <a:rPr lang="uk-UA" sz="2400" i="1" dirty="0">
                <a:solidFill>
                  <a:srgbClr val="FF0000"/>
                </a:solidFill>
              </a:rPr>
              <a:t> на землі…</a:t>
            </a:r>
            <a:r>
              <a:rPr lang="uk-UA" sz="2000" dirty="0">
                <a:solidFill>
                  <a:srgbClr val="FF0000"/>
                </a:solidFill>
              </a:rPr>
              <a:t/>
            </a:r>
            <a:br>
              <a:rPr lang="uk-UA" sz="2000" dirty="0">
                <a:solidFill>
                  <a:srgbClr val="FF0000"/>
                </a:solidFill>
              </a:rPr>
            </a:br>
            <a:r>
              <a:rPr lang="uk-UA" sz="2000" dirty="0">
                <a:solidFill>
                  <a:srgbClr val="002060"/>
                </a:solidFill>
              </a:rPr>
              <a:t>                                                                                             </a:t>
            </a:r>
            <a:r>
              <a:rPr lang="uk-UA" sz="2000" i="1" dirty="0">
                <a:solidFill>
                  <a:srgbClr val="002060"/>
                </a:solidFill>
              </a:rPr>
              <a:t>Т. Шевченко</a:t>
            </a:r>
            <a:r>
              <a:rPr lang="uk-UA" sz="2000" dirty="0">
                <a:solidFill>
                  <a:srgbClr val="002060"/>
                </a:solidFill>
              </a:rPr>
              <a:t/>
            </a:r>
            <a:br>
              <a:rPr lang="uk-UA" sz="2000" dirty="0">
                <a:solidFill>
                  <a:srgbClr val="002060"/>
                </a:solidFill>
              </a:rPr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5256584"/>
          </a:xfrm>
        </p:spPr>
        <p:txBody>
          <a:bodyPr>
            <a:normAutofit fontScale="40000" lnSpcReduction="20000"/>
          </a:bodyPr>
          <a:lstStyle/>
          <a:p>
            <a:pPr marL="137160" indent="0">
              <a:buNone/>
            </a:pPr>
            <a:r>
              <a:rPr lang="uk-UA" sz="5100" dirty="0"/>
              <a:t>В самому серці України, в мальовничому краю, що на Черкащині, у селі Моринці, 9 березня 1814 року на світ з'явився той, кого в майбутньому назвуть Пророком, Кобзарем, великим сином української держави.</a:t>
            </a:r>
          </a:p>
          <a:p>
            <a:pPr marL="137160" indent="0">
              <a:buNone/>
            </a:pPr>
            <a:r>
              <a:rPr lang="uk-UA" sz="5100" dirty="0"/>
              <a:t>Бідними були Григорій Іванович та Катерина Якимівна – батьки Тараса, та багата душею родина кріпаків навчала сина людяності; проклала дорогу в життя аж шістьом дітям.</a:t>
            </a:r>
          </a:p>
          <a:p>
            <a:pPr marL="137160" indent="0">
              <a:buNone/>
            </a:pPr>
            <a:r>
              <a:rPr lang="uk-UA" sz="5100" dirty="0"/>
              <a:t>Лиха доля й тяжка праця залишили 9-річного Тараса без матері, а через 2 роки – й без батька…</a:t>
            </a:r>
          </a:p>
          <a:p>
            <a:endParaRPr lang="uk-UA" sz="4500" i="1" dirty="0">
              <a:solidFill>
                <a:srgbClr val="002060"/>
              </a:solidFill>
            </a:endParaRPr>
          </a:p>
          <a:p>
            <a:pPr marL="137160" indent="0">
              <a:buNone/>
            </a:pPr>
            <a:r>
              <a:rPr lang="uk-UA" sz="6000" i="1" dirty="0">
                <a:solidFill>
                  <a:srgbClr val="002060"/>
                </a:solidFill>
              </a:rPr>
              <a:t>«…там батько, плачучи з дітьми</a:t>
            </a:r>
            <a:br>
              <a:rPr lang="uk-UA" sz="6000" i="1" dirty="0">
                <a:solidFill>
                  <a:srgbClr val="002060"/>
                </a:solidFill>
              </a:rPr>
            </a:br>
            <a:r>
              <a:rPr lang="uk-UA" sz="6000" i="1" dirty="0">
                <a:solidFill>
                  <a:srgbClr val="002060"/>
                </a:solidFill>
              </a:rPr>
              <a:t>(А ми малі були і голі),</a:t>
            </a:r>
            <a:br>
              <a:rPr lang="uk-UA" sz="6000" i="1" dirty="0">
                <a:solidFill>
                  <a:srgbClr val="002060"/>
                </a:solidFill>
              </a:rPr>
            </a:br>
            <a:r>
              <a:rPr lang="uk-UA" sz="6000" i="1" dirty="0">
                <a:solidFill>
                  <a:srgbClr val="002060"/>
                </a:solidFill>
              </a:rPr>
              <a:t>Не витерпів лихої долі,</a:t>
            </a:r>
            <a:br>
              <a:rPr lang="uk-UA" sz="6000" i="1" dirty="0">
                <a:solidFill>
                  <a:srgbClr val="002060"/>
                </a:solidFill>
              </a:rPr>
            </a:br>
            <a:r>
              <a:rPr lang="uk-UA" sz="6000" i="1" dirty="0">
                <a:solidFill>
                  <a:srgbClr val="002060"/>
                </a:solidFill>
              </a:rPr>
              <a:t>Умер на панщині! А ми</a:t>
            </a:r>
            <a:br>
              <a:rPr lang="uk-UA" sz="6000" i="1" dirty="0">
                <a:solidFill>
                  <a:srgbClr val="002060"/>
                </a:solidFill>
              </a:rPr>
            </a:br>
            <a:r>
              <a:rPr lang="uk-UA" sz="6000" i="1" dirty="0">
                <a:solidFill>
                  <a:srgbClr val="002060"/>
                </a:solidFill>
              </a:rPr>
              <a:t>Розлізлися межи людьми,</a:t>
            </a:r>
            <a:br>
              <a:rPr lang="uk-UA" sz="6000" i="1" dirty="0">
                <a:solidFill>
                  <a:srgbClr val="002060"/>
                </a:solidFill>
              </a:rPr>
            </a:br>
            <a:r>
              <a:rPr lang="uk-UA" sz="6000" i="1" dirty="0">
                <a:solidFill>
                  <a:srgbClr val="002060"/>
                </a:solidFill>
              </a:rPr>
              <a:t>Мов мишенята…»</a:t>
            </a:r>
            <a:r>
              <a:rPr lang="uk-UA" sz="6000" dirty="0">
                <a:solidFill>
                  <a:srgbClr val="002060"/>
                </a:solidFill>
              </a:rPr>
              <a:t> — </a:t>
            </a:r>
          </a:p>
          <a:p>
            <a:pPr marL="137160" indent="0">
              <a:buNone/>
            </a:pPr>
            <a:r>
              <a:rPr lang="uk-UA" sz="6000" dirty="0">
                <a:solidFill>
                  <a:srgbClr val="002060"/>
                </a:solidFill>
              </a:rPr>
              <a:t>напише пізніше у своїх творах Кобзар….</a:t>
            </a:r>
          </a:p>
          <a:p>
            <a:endParaRPr lang="uk-UA" sz="6000" dirty="0"/>
          </a:p>
        </p:txBody>
      </p:sp>
      <p:pic>
        <p:nvPicPr>
          <p:cNvPr id="2050" name="Picture 2" descr="C:\Users\Алла\Desktop\o_1f0btng6m9gb18mt15cs1tu82ks2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53" y="3429000"/>
            <a:ext cx="397162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4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906" y="0"/>
            <a:ext cx="8229600" cy="1772816"/>
          </a:xfrm>
        </p:spPr>
        <p:txBody>
          <a:bodyPr>
            <a:normAutofit fontScale="90000"/>
          </a:bodyPr>
          <a:lstStyle/>
          <a:p>
            <a:r>
              <a:rPr lang="uk-UA" sz="2000" dirty="0">
                <a:effectLst/>
              </a:rPr>
              <a:t/>
            </a:r>
            <a:br>
              <a:rPr lang="uk-UA" sz="2000" dirty="0">
                <a:effectLst/>
              </a:rPr>
            </a:br>
            <a:r>
              <a:rPr lang="uk-UA" sz="2000" dirty="0">
                <a:solidFill>
                  <a:srgbClr val="FFFF00"/>
                </a:solidFill>
                <a:effectLst/>
              </a:rPr>
              <a:t>Тарас Шевченко впродовж усього свого життя вогненним словом боровся проти неправди, кайданів – не лише царських, панських, а й, насамперед, духовних, якими був скований та ув’язнений віками його рідний народ: «Кругом неправда і неволя, народ замучений мовчить…».</a:t>
            </a:r>
            <a:br>
              <a:rPr lang="uk-UA" sz="2000" dirty="0">
                <a:solidFill>
                  <a:srgbClr val="FFFF00"/>
                </a:solidFill>
                <a:effectLst/>
              </a:rPr>
            </a:br>
            <a:endParaRPr lang="uk-UA" sz="2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uk-UA" sz="2000" dirty="0"/>
              <a:t>Сьогодні ми з вами є безпосередніми творцями вільної України, що знають, якою ціною здобувається і захищається свобода, як важко рвуться ті «кайдани» і як злощасні сучасні «пани й кати» досі прагнуть нас лишити рабами, ще дужче скувати. І хоча ми живемо, як і передбачав Тарас Шевченко, «в сім’ї великій, в сім’ї вольній, новій», за нашу волю в протиборстві з агресором досі змушені віддавати свої життя кращі сини й доньки України. Не можуть не бентежити і внутрішні суперечності, незгода і протистояння, від яких так потерпала давня Україна і над якими теж проливав сльози великий Кобзар…</a:t>
            </a:r>
          </a:p>
        </p:txBody>
      </p:sp>
      <p:pic>
        <p:nvPicPr>
          <p:cNvPr id="4098" name="Picture 2" descr="C:\Users\Алла\Desktop\o_1f0bpb49mehr142a1dug1rap1mnj3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384376" cy="232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06" y="1694879"/>
            <a:ext cx="320428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02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556792"/>
          </a:xfrm>
        </p:spPr>
        <p:txBody>
          <a:bodyPr>
            <a:noAutofit/>
          </a:bodyPr>
          <a:lstStyle/>
          <a:p>
            <a:r>
              <a:rPr lang="uk-UA" sz="2000" i="1" dirty="0">
                <a:solidFill>
                  <a:srgbClr val="FFFF00"/>
                </a:solidFill>
                <a:effectLst/>
              </a:rPr>
              <a:t/>
            </a:r>
            <a:br>
              <a:rPr lang="uk-UA" sz="2000" i="1" dirty="0">
                <a:solidFill>
                  <a:srgbClr val="FFFF00"/>
                </a:solidFill>
                <a:effectLst/>
              </a:rPr>
            </a:br>
            <a:r>
              <a:rPr lang="uk-UA" sz="2000" i="1" dirty="0">
                <a:solidFill>
                  <a:srgbClr val="FFFF00"/>
                </a:solidFill>
                <a:effectLst/>
              </a:rPr>
              <a:t>«Не смійтеся, чужі </a:t>
            </a:r>
            <a:r>
              <a:rPr lang="uk-UA" sz="2000" i="1" dirty="0" err="1">
                <a:solidFill>
                  <a:srgbClr val="FFFF00"/>
                </a:solidFill>
                <a:effectLst/>
              </a:rPr>
              <a:t>люде</a:t>
            </a:r>
            <a:r>
              <a:rPr lang="uk-UA" sz="2000" i="1" dirty="0">
                <a:solidFill>
                  <a:srgbClr val="FFFF00"/>
                </a:solidFill>
                <a:effectLst/>
              </a:rPr>
              <a:t>!</a:t>
            </a:r>
            <a:br>
              <a:rPr lang="uk-UA" sz="2000" i="1" dirty="0">
                <a:solidFill>
                  <a:srgbClr val="FFFF00"/>
                </a:solidFill>
                <a:effectLst/>
              </a:rPr>
            </a:br>
            <a:r>
              <a:rPr lang="uk-UA" sz="2000" i="1" dirty="0">
                <a:solidFill>
                  <a:srgbClr val="FFFF00"/>
                </a:solidFill>
                <a:effectLst/>
              </a:rPr>
              <a:t>Церков-домовина  Розвалиться… і з-під неї</a:t>
            </a:r>
            <a:br>
              <a:rPr lang="uk-UA" sz="2000" i="1" dirty="0">
                <a:solidFill>
                  <a:srgbClr val="FFFF00"/>
                </a:solidFill>
                <a:effectLst/>
              </a:rPr>
            </a:br>
            <a:r>
              <a:rPr lang="uk-UA" sz="2000" i="1" dirty="0">
                <a:solidFill>
                  <a:srgbClr val="FFFF00"/>
                </a:solidFill>
                <a:effectLst/>
              </a:rPr>
              <a:t>Встане Україна. І розвіє тьму неволі,</a:t>
            </a:r>
            <a:br>
              <a:rPr lang="uk-UA" sz="2000" i="1" dirty="0">
                <a:solidFill>
                  <a:srgbClr val="FFFF00"/>
                </a:solidFill>
                <a:effectLst/>
              </a:rPr>
            </a:br>
            <a:r>
              <a:rPr lang="uk-UA" sz="2000" i="1" dirty="0">
                <a:solidFill>
                  <a:srgbClr val="FFFF00"/>
                </a:solidFill>
                <a:effectLst/>
              </a:rPr>
              <a:t>Світ правди засвітить,І помоляться на волі</a:t>
            </a:r>
            <a:br>
              <a:rPr lang="uk-UA" sz="2000" i="1" dirty="0">
                <a:solidFill>
                  <a:srgbClr val="FFFF00"/>
                </a:solidFill>
                <a:effectLst/>
              </a:rPr>
            </a:br>
            <a:r>
              <a:rPr lang="uk-UA" sz="2000" i="1" dirty="0">
                <a:solidFill>
                  <a:srgbClr val="FFFF00"/>
                </a:solidFill>
                <a:effectLst/>
              </a:rPr>
              <a:t>Невольничі діти!..»</a:t>
            </a:r>
            <a:r>
              <a:rPr lang="uk-UA" sz="2000" dirty="0">
                <a:effectLst/>
              </a:rPr>
              <a:t/>
            </a:r>
            <a:br>
              <a:rPr lang="uk-UA" sz="2000" dirty="0">
                <a:effectLst/>
              </a:rPr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5112568" cy="506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uk-UA" sz="2000" dirty="0">
                <a:solidFill>
                  <a:srgbClr val="002060"/>
                </a:solidFill>
              </a:rPr>
              <a:t>Щороку в березні українці, де б вони не були, згадують і вшановують Тараса Шевченка. Це не стільки данина моді чи виконання обов’язку, але певною мірою потреба особистості, яка черпає з його творчості все для нас таке болюче й злободенне, щире й глибоке, щемливе й могутнє, незламне, справжнє. Його доробок – ключ до більш глибокого розуміння потреб, болю, прагнень усього українського народу.</a:t>
            </a:r>
          </a:p>
          <a:p>
            <a:pPr marL="137160" indent="0">
              <a:buNone/>
            </a:pPr>
            <a:r>
              <a:rPr lang="uk-UA" sz="2000" dirty="0">
                <a:solidFill>
                  <a:srgbClr val="002060"/>
                </a:solidFill>
              </a:rPr>
              <a:t>Він – справжній геній, вірний син України, багатогранний і часом складний, як саме життя, але він – надзвичайно сильна духом людина.</a:t>
            </a:r>
          </a:p>
        </p:txBody>
      </p:sp>
      <p:pic>
        <p:nvPicPr>
          <p:cNvPr id="3074" name="Picture 2" descr="C:\Users\Алла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92" y="1325991"/>
            <a:ext cx="31683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ла\Desktop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000"/>
            <a:ext cx="36004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0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uk-UA" sz="2000" i="1" dirty="0">
                <a:effectLst/>
              </a:rPr>
              <a:t/>
            </a:r>
            <a:br>
              <a:rPr lang="uk-UA" sz="2000" i="1" dirty="0">
                <a:effectLst/>
              </a:rPr>
            </a:br>
            <a:r>
              <a:rPr lang="uk-UA" sz="2200" i="1" dirty="0">
                <a:solidFill>
                  <a:srgbClr val="FF0000"/>
                </a:solidFill>
                <a:effectLst/>
              </a:rPr>
              <a:t>«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Смирітеся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, 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молітесь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 Богу</a:t>
            </a:r>
            <a:br>
              <a:rPr lang="uk-UA" sz="2200" i="1" dirty="0">
                <a:solidFill>
                  <a:srgbClr val="FF0000"/>
                </a:solidFill>
                <a:effectLst/>
              </a:rPr>
            </a:br>
            <a:r>
              <a:rPr lang="uk-UA" sz="2200" i="1" dirty="0">
                <a:solidFill>
                  <a:srgbClr val="FF0000"/>
                </a:solidFill>
                <a:effectLst/>
              </a:rPr>
              <a:t>І згадуйте один 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другого.Свою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 Україну любіть,</a:t>
            </a:r>
            <a:br>
              <a:rPr lang="uk-UA" sz="2200" i="1" dirty="0">
                <a:solidFill>
                  <a:srgbClr val="FF0000"/>
                </a:solidFill>
                <a:effectLst/>
              </a:rPr>
            </a:br>
            <a:r>
              <a:rPr lang="uk-UA" sz="2200" i="1" dirty="0" err="1">
                <a:solidFill>
                  <a:srgbClr val="FF0000"/>
                </a:solidFill>
                <a:effectLst/>
              </a:rPr>
              <a:t>Любіть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 її… 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Во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 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время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 люте,В остатню 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тяжкую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> </a:t>
            </a:r>
            <a:r>
              <a:rPr lang="uk-UA" sz="2200" i="1" dirty="0" err="1">
                <a:solidFill>
                  <a:srgbClr val="FF0000"/>
                </a:solidFill>
                <a:effectLst/>
              </a:rPr>
              <a:t>минуту</a:t>
            </a:r>
            <a:r>
              <a:rPr lang="uk-UA" sz="2200" i="1" dirty="0">
                <a:solidFill>
                  <a:srgbClr val="FF0000"/>
                </a:solidFill>
                <a:effectLst/>
              </a:rPr>
              <a:t/>
            </a:r>
            <a:br>
              <a:rPr lang="uk-UA" sz="2200" i="1" dirty="0">
                <a:solidFill>
                  <a:srgbClr val="FF0000"/>
                </a:solidFill>
                <a:effectLst/>
              </a:rPr>
            </a:br>
            <a:r>
              <a:rPr lang="uk-UA" sz="2200" i="1" dirty="0">
                <a:solidFill>
                  <a:srgbClr val="FF0000"/>
                </a:solidFill>
                <a:effectLst/>
              </a:rPr>
              <a:t>За неї Господа моліть».</a:t>
            </a:r>
            <a:r>
              <a:rPr lang="uk-UA" sz="2200" dirty="0">
                <a:solidFill>
                  <a:srgbClr val="FF0000"/>
                </a:solidFill>
                <a:effectLst/>
              </a:rPr>
              <a:t/>
            </a:r>
            <a:br>
              <a:rPr lang="uk-UA" sz="2200" dirty="0">
                <a:solidFill>
                  <a:srgbClr val="FF0000"/>
                </a:solidFill>
                <a:effectLst/>
              </a:rPr>
            </a:br>
            <a:endParaRPr lang="uk-UA" sz="2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4824536" cy="499715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uk-UA" sz="2400" dirty="0"/>
              <a:t>Сьогодні, 9 березня,  виповнюється 207 років із дня народження українського поета, художника, мислителя Тараса Шевченка. Попри час, Шевченко не віддаляється, не бронзовіє. Він – апостол правди – живий! У чому криється цей феномен, ця дивна незбагненність? У живому щирому слові Тараса, що іноді бринить як струна, а іноді подібне до гострого важкого меча. Пропонуємо добірку </a:t>
            </a:r>
            <a:r>
              <a:rPr lang="uk-UA" sz="2400" dirty="0" err="1"/>
              <a:t>найкращих ц</a:t>
            </a:r>
            <a:r>
              <a:rPr lang="uk-UA" sz="2400" dirty="0"/>
              <a:t>итат генія української поезії Тараса Шевченка, які не втрачають своєї актуальності й донині.</a:t>
            </a:r>
          </a:p>
          <a:p>
            <a:endParaRPr lang="uk-UA" sz="2400" dirty="0"/>
          </a:p>
        </p:txBody>
      </p:sp>
      <p:pic>
        <p:nvPicPr>
          <p:cNvPr id="5123" name="Picture 3" descr="C:\Users\Алла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8884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ла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04973"/>
            <a:ext cx="2592288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104456" cy="6336704"/>
          </a:xfrm>
        </p:spPr>
        <p:txBody>
          <a:bodyPr>
            <a:normAutofit fontScale="90000"/>
          </a:bodyPr>
          <a:lstStyle/>
          <a:p>
            <a:r>
              <a:rPr lang="ru-RU" sz="2000" b="0" dirty="0">
                <a:effectLst/>
              </a:rPr>
              <a:t/>
            </a:r>
            <a:br>
              <a:rPr lang="ru-RU" sz="2000" b="0" dirty="0">
                <a:effectLst/>
              </a:rPr>
            </a:br>
            <a:r>
              <a:rPr lang="ru-RU" sz="1800" b="0" u="sng" dirty="0">
                <a:solidFill>
                  <a:srgbClr val="FF0066"/>
                </a:solidFill>
                <a:effectLst/>
              </a:rPr>
              <a:t>“ СЛЕПАЯ”</a:t>
            </a:r>
            <a:r>
              <a:rPr lang="ru-RU" sz="1800" u="sng" dirty="0">
                <a:solidFill>
                  <a:srgbClr val="FF0066"/>
                </a:solidFill>
              </a:rPr>
              <a:t/>
            </a:r>
            <a:br>
              <a:rPr lang="ru-RU" sz="1800" u="sng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«Кого, рыдая, призову я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Делить тоску, печаль мою,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В чужом краю кому, тоскуя,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Родную песню пропою?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Угасну, бедный, я в неволе...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Тоску мою, печаль мою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О прежней воле, прежней доле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Немым стенам передаю.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О, если б стон моей печали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И звук заржавленных цепей,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Святые ветры, вы домчали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На лоно родины моей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И в мирной куще повторили,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Где мой отец и мать моя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Меня лелеяли, любили!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А братья! Грешная семья,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Иноплеменникам за злато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От стад, елея и вина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Родного продали вы брата,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Как на заклание овна.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О Боже, Боже Иудеи,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 err="1">
                <a:solidFill>
                  <a:srgbClr val="FF0066"/>
                </a:solidFill>
                <a:effectLst/>
              </a:rPr>
              <a:t>Благий</a:t>
            </a:r>
            <a:r>
              <a:rPr lang="ru-RU" sz="1800" b="0" dirty="0">
                <a:solidFill>
                  <a:srgbClr val="FF0066"/>
                </a:solidFill>
                <a:effectLst/>
              </a:rPr>
              <a:t> </a:t>
            </a:r>
            <a:r>
              <a:rPr lang="ru-RU" sz="1800" b="0" dirty="0" err="1">
                <a:solidFill>
                  <a:srgbClr val="FF0066"/>
                </a:solidFill>
                <a:effectLst/>
              </a:rPr>
              <a:t>Творителю</a:t>
            </a:r>
            <a:r>
              <a:rPr lang="ru-RU" sz="1800" b="0" dirty="0">
                <a:solidFill>
                  <a:srgbClr val="FF0066"/>
                </a:solidFill>
                <a:effectLst/>
              </a:rPr>
              <a:t> земли,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Не </a:t>
            </a:r>
            <a:r>
              <a:rPr lang="ru-RU" sz="1800" b="0" dirty="0" err="1">
                <a:solidFill>
                  <a:srgbClr val="FF0066"/>
                </a:solidFill>
                <a:effectLst/>
              </a:rPr>
              <a:t>наказуй</a:t>
            </a:r>
            <a:r>
              <a:rPr lang="ru-RU" sz="1800" b="0" dirty="0">
                <a:solidFill>
                  <a:srgbClr val="FF0066"/>
                </a:solidFill>
                <a:effectLst/>
              </a:rPr>
              <a:t> родных злодеев,</a:t>
            </a:r>
            <a:r>
              <a:rPr lang="ru-RU" sz="1800" dirty="0">
                <a:solidFill>
                  <a:srgbClr val="FF0066"/>
                </a:solidFill>
              </a:rPr>
              <a:t/>
            </a:r>
            <a:br>
              <a:rPr lang="ru-RU" sz="1800" dirty="0">
                <a:solidFill>
                  <a:srgbClr val="FF0066"/>
                </a:solidFill>
              </a:rPr>
            </a:br>
            <a:r>
              <a:rPr lang="ru-RU" sz="1800" b="0" dirty="0">
                <a:solidFill>
                  <a:srgbClr val="FF0066"/>
                </a:solidFill>
                <a:effectLst/>
              </a:rPr>
              <a:t>А мне </a:t>
            </a:r>
            <a:r>
              <a:rPr lang="ru-RU" sz="1800" b="0" dirty="0" err="1">
                <a:solidFill>
                  <a:srgbClr val="FF0066"/>
                </a:solidFill>
                <a:effectLst/>
              </a:rPr>
              <a:t>смиренне</a:t>
            </a:r>
            <a:r>
              <a:rPr lang="ru-RU" sz="1800" b="0" dirty="0">
                <a:solidFill>
                  <a:srgbClr val="FF0066"/>
                </a:solidFill>
                <a:effectLst/>
              </a:rPr>
              <a:t> пошли!</a:t>
            </a:r>
            <a:r>
              <a:rPr lang="ru-RU" sz="1800" b="0" dirty="0">
                <a:solidFill>
                  <a:srgbClr val="FFFF00"/>
                </a:solidFill>
                <a:effectLst/>
              </a:rPr>
              <a:t>»</a:t>
            </a:r>
            <a:r>
              <a:rPr lang="ru-RU" sz="2000" dirty="0"/>
              <a:t/>
            </a:r>
            <a:br>
              <a:rPr lang="ru-RU" sz="2000" dirty="0"/>
            </a:b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476672"/>
            <a:ext cx="4392488" cy="3780420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sz="2000" u="sng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“НИКИТА ГАЙДАЙ”</a:t>
            </a:r>
            <a:br>
              <a:rPr lang="ru-RU" sz="2000" u="sng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Украйна</a:t>
            </a: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милая моя!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Моя Украина родная!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Ее широкие поля,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Ее высокие курганы,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Святая прадедов земля!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Люблю тебя, моя </a:t>
            </a:r>
            <a:r>
              <a:rPr lang="ru-R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Украйна</a:t>
            </a: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: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Твои зеленые дубровы,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Твои шелковые луга,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Днепра крутые берега,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Люблю я вас любовью новой,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Любовью крепкою. И ты,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Украины образ несравненный,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Люблю тебя, в тебе одной</a:t>
            </a:r>
            <a:b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Я всю </a:t>
            </a:r>
            <a:r>
              <a:rPr lang="ru-RU" sz="2000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Украйну</a:t>
            </a:r>
            <a:r>
              <a:rPr lang="ru-RU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обожаю.</a:t>
            </a:r>
            <a:endParaRPr lang="uk-UA" sz="2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 descr="C:\Users\Алла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9688"/>
            <a:ext cx="4320480" cy="269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691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FFFF"/>
                </a:solidFill>
              </a:rPr>
              <a:t/>
            </a:r>
            <a:br>
              <a:rPr lang="uk-UA" dirty="0">
                <a:solidFill>
                  <a:srgbClr val="00FFFF"/>
                </a:solidFill>
              </a:rPr>
            </a:br>
            <a:r>
              <a:rPr lang="uk-UA" dirty="0">
                <a:solidFill>
                  <a:srgbClr val="00FFFF"/>
                </a:solidFill>
              </a:rPr>
              <a:t>Драматургічна спадщина поета.</a:t>
            </a:r>
            <a:br>
              <a:rPr lang="uk-UA" dirty="0">
                <a:solidFill>
                  <a:srgbClr val="00FFFF"/>
                </a:solidFill>
              </a:rPr>
            </a:br>
            <a:endParaRPr lang="uk-UA" dirty="0">
              <a:solidFill>
                <a:srgbClr val="00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47500" lnSpcReduction="20000"/>
          </a:bodyPr>
          <a:lstStyle/>
          <a:p>
            <a:pPr marL="137160" indent="0">
              <a:buNone/>
            </a:pPr>
            <a:endParaRPr lang="uk-UA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uk-UA" sz="3200" b="1" u="sng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uk-UA" sz="3800" b="1" u="sng" dirty="0">
                <a:solidFill>
                  <a:srgbClr val="FFFF00"/>
                </a:solidFill>
                <a:latin typeface="+mj-lt"/>
              </a:rPr>
              <a:t>Тарас Шевченко  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впродовж усього свого життя цікавився багатьма жанрами літератури, в тому числі драмою, хоча його драматургічна спадщина вичерпується однією завершеною п'єсою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„Назар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Стодоля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 (1843), уривком з третьої дії російсько­мовної історичної драми чи трагедії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„Никита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Гай­дай" (1841) та незнайденою чи ненаписаною драмою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„Слепая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красавица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". Незважаючи на це, Шевченкова драматургія є значущою в контексті його ху­дожньої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творчости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.</a:t>
            </a:r>
            <a:br>
              <a:rPr lang="uk-UA" sz="3800" dirty="0">
                <a:solidFill>
                  <a:srgbClr val="FFFF00"/>
                </a:solidFill>
                <a:latin typeface="+mj-lt"/>
              </a:rPr>
            </a:br>
            <a:r>
              <a:rPr lang="uk-UA" sz="3800" dirty="0" err="1">
                <a:solidFill>
                  <a:srgbClr val="FFFF00"/>
                </a:solidFill>
                <a:latin typeface="+mj-lt"/>
              </a:rPr>
              <a:t>Геніяльний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поет мав яскраво виражене відчуття драматурга – навіть незначна побутова сценка могла викликати в нього бажан­ня написати драматичний твір.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„Щоденник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 зафіксував його вра­ження „о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побоище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происшедшем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между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будущим тестем и буду­щим зятем", з чого можна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„вы­кроить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водевиль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[...] для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здешней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публики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". Майбутній твір уже мав назву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„Свадебный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подарок,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или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Недошитая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кофта" (первісно: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„Приданое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или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Недошитая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коф­та"), однак так і не з'явився дру­ком.</a:t>
            </a:r>
            <a:br>
              <a:rPr lang="uk-UA" sz="3800" dirty="0">
                <a:solidFill>
                  <a:srgbClr val="FFFF00"/>
                </a:solidFill>
                <a:latin typeface="+mj-lt"/>
              </a:rPr>
            </a:br>
            <a:r>
              <a:rPr lang="uk-UA" sz="3800" dirty="0">
                <a:solidFill>
                  <a:srgbClr val="FFFF00"/>
                </a:solidFill>
                <a:latin typeface="+mj-lt"/>
              </a:rPr>
              <a:t>На основі інформації з листа Т. Шевченка до Г.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Квітки-Основ'яненка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від 8 грудня 1841 р. серед драматичних творів дослідники чомусь вміщають і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„Песню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ка­раульного у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тюрьмы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 (1841). До­слідники вважають, що вона була з незнайденої мелодрами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„Невеста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", і часто ототожнюють її із драмою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„Никита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 Гайдай".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„Пес­ня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 нагадує початок баладної чи казкової історії про старого воєводу та його нещасну дружину, написаної у дусі поем-казок О. Пушкіна, а сам текст власне є переспівом поезії А. Міцкевича </a:t>
            </a:r>
            <a:r>
              <a:rPr lang="uk-UA" sz="3800" dirty="0" err="1">
                <a:solidFill>
                  <a:srgbClr val="FFFF00"/>
                </a:solidFill>
                <a:latin typeface="+mj-lt"/>
              </a:rPr>
              <a:t>„Чати</a:t>
            </a:r>
            <a:r>
              <a:rPr lang="uk-UA" sz="3800" dirty="0">
                <a:solidFill>
                  <a:srgbClr val="FFFF00"/>
                </a:solidFill>
                <a:latin typeface="+mj-lt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49466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Алла\Desktop\2a08ed55bf9267db78c3f7a67384a6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35864" cy="63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443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462</TotalTime>
  <Words>682</Words>
  <Application>Microsoft Office PowerPoint</Application>
  <PresentationFormat>Экран (4:3)</PresentationFormat>
  <Paragraphs>66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ЄДИНИЙ УРОК Для учнів 10-Б класу.  « Т.Г ШЕВЧЕНКО – великий син великого народу».  </vt:lpstr>
      <vt:lpstr>Презентация PowerPoint</vt:lpstr>
      <vt:lpstr>  …І на оновленій землі Врага не буде, супостата,А буде син, і буде мати, І будуть люде на землі…                                                                                              Т. Шевченко </vt:lpstr>
      <vt:lpstr> Тарас Шевченко впродовж усього свого життя вогненним словом боровся проти неправди, кайданів – не лише царських, панських, а й, насамперед, духовних, якими був скований та ув’язнений віками його рідний народ: «Кругом неправда і неволя, народ замучений мовчить…». </vt:lpstr>
      <vt:lpstr> «Не смійтеся, чужі люде! Церков-домовина  Розвалиться… і з-під неї Встане Україна. І розвіє тьму неволі, Світ правди засвітить,І помоляться на волі Невольничі діти!..» </vt:lpstr>
      <vt:lpstr> «Смирітеся, молітесь Богу І згадуйте один другого.Свою Україну любіть, Любіть її… Во время люте,В остатню тяжкую минуту За неї Господа моліть». </vt:lpstr>
      <vt:lpstr> “ СЛЕПАЯ” «Кого, рыдая, призову я Делить тоску, печаль мою, В чужом краю кому, тоскуя, Родную песню пропою? Угасну, бедный, я в неволе... Тоску мою, печаль мою О прежней воле, прежней доле Немым стенам передаю. О, если б стон моей печали И звук заржавленных цепей, Святые ветры, вы домчали На лоно родины моей И в мирной куще повторили, Где мой отец и мать моя Меня лелеяли, любили! А братья! Грешная семья, Иноплеменникам за злато От стад, елея и вина Родного продали вы брата, Как на заклание овна. О Боже, Боже Иудеи, Благий Творителю земли, Не наказуй родных злодеев, А мне смиренне пошли!» </vt:lpstr>
      <vt:lpstr> Драматургічна спадщина поета. </vt:lpstr>
      <vt:lpstr>Презентация PowerPoint</vt:lpstr>
      <vt:lpstr>Цитати Тараса Шевченка про Україну і Батьківщину </vt:lpstr>
      <vt:lpstr> Тарас Шевченко прожив 47 років: з них пробув 24 роки в кріпацтві, 10 – на засланні, а решту – під наглядом жандармів. Загалом на Батьківщині він був нечастим гостем... Але де б він не перебував – він завжди залишався сином своєї землі, пам'ятав її і сумував за нею, як за матір'ю. Саме тому Україна стала у творчості Шевченка головним образом, овіяним любов'ю і тугою. </vt:lpstr>
      <vt:lpstr>  І мертвим, і живим, і ненарожденним землякам моїм в Украйні і не в Украйні моє дружнєє посланіє  </vt:lpstr>
      <vt:lpstr> Жоден вірш українською мовою не здобув такого широкого визнання серед у світі, як Шевченків "Заповіт". </vt:lpstr>
      <vt:lpstr>Як умру то поховайте мене на могилі, серед степу широкого на вкраїні милій…</vt:lpstr>
      <vt:lpstr>  Учні 10-Б класу. Класний керівник  Бєлова А.М. 2023-2024 н.р.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ЄДИНИЙ УРОК. « Т.Г ШЕВЧЕНКО – великий син великого народу»</dc:title>
  <dc:creator>Алла</dc:creator>
  <cp:lastModifiedBy>Вікторія</cp:lastModifiedBy>
  <cp:revision>38</cp:revision>
  <dcterms:created xsi:type="dcterms:W3CDTF">2023-03-02T10:38:02Z</dcterms:created>
  <dcterms:modified xsi:type="dcterms:W3CDTF">2024-03-08T13:12:26Z</dcterms:modified>
</cp:coreProperties>
</file>